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631" r:id="rId14"/>
    <p:sldId id="490" r:id="rId15"/>
    <p:sldId id="636" r:id="rId16"/>
    <p:sldId id="637" r:id="rId17"/>
    <p:sldId id="639" r:id="rId18"/>
    <p:sldId id="497" r:id="rId19"/>
    <p:sldId id="508" r:id="rId20"/>
    <p:sldId id="488" r:id="rId21"/>
    <p:sldId id="489" r:id="rId22"/>
    <p:sldId id="268" r:id="rId23"/>
    <p:sldId id="269" r:id="rId24"/>
    <p:sldId id="396" r:id="rId25"/>
    <p:sldId id="487" r:id="rId26"/>
    <p:sldId id="505" r:id="rId27"/>
    <p:sldId id="507" r:id="rId28"/>
    <p:sldId id="329" r:id="rId29"/>
    <p:sldId id="625" r:id="rId30"/>
    <p:sldId id="626" r:id="rId31"/>
    <p:sldId id="627" r:id="rId32"/>
    <p:sldId id="628" r:id="rId33"/>
    <p:sldId id="629" r:id="rId34"/>
    <p:sldId id="630" r:id="rId35"/>
    <p:sldId id="632" r:id="rId36"/>
    <p:sldId id="633" r:id="rId37"/>
    <p:sldId id="634" r:id="rId38"/>
    <p:sldId id="635" r:id="rId39"/>
    <p:sldId id="271" r:id="rId40"/>
  </p:sldIdLst>
  <p:sldSz cx="989965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篠塚　義庸" initials="篠" lastIdx="36" clrIdx="0">
    <p:extLst>
      <p:ext uri="{19B8F6BF-5375-455C-9EA6-DF929625EA0E}">
        <p15:presenceInfo xmlns:p15="http://schemas.microsoft.com/office/powerpoint/2012/main" userId="篠塚　義庸" providerId="None"/>
      </p:ext>
    </p:extLst>
  </p:cmAuthor>
  <p:cmAuthor id="2" name="伊藤竜平_A6Y42" initials="伊藤竜平_A6Y42" lastIdx="33" clrIdx="1">
    <p:extLst>
      <p:ext uri="{19B8F6BF-5375-455C-9EA6-DF929625EA0E}">
        <p15:presenceInfo xmlns:p15="http://schemas.microsoft.com/office/powerpoint/2012/main" userId="S::6Y734977@msad.ms-ad-ins.com::7cdc4f1f-57bd-4677-8f78-90a2f84a9a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1578" y="114"/>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10982325" y="6448425"/>
          <a:ext cx="11582400" cy="6724650"/>
          <a:chOff x="10982325" y="6448425"/>
          <a:chExt cx="11582400" cy="6724650"/>
        </a:xfrm>
      </p:grpSpPr>
      <p:sp>
        <p:nvSpPr>
          <p:cNvPr id="2" name="スライド番号プレースホルダー 3"/>
          <p:cNvSpPr txBox="1"/>
          <p:nvPr/>
        </p:nvSpPr>
        <p:spPr>
          <a:xfrm>
            <a:off x="10982325" y="6448425"/>
            <a:ext cx="600075" cy="276225"/>
          </a:xfrm>
          <a:prstGeom prst="rect">
            <a:avLst/>
          </a:prstGeom>
        </p:spPr>
        <p:txBody>
          <a:bodyPr vert="horz" lIns="0" tIns="0" rIns="0" bIns="0" rtlCol="0" anchorCtr="1">
            <a:spAutoFit/>
          </a:bodyPr>
          <a:lstStyle/>
          <a:p>
            <a:pPr marL="0" marR="0" lvl="0" indent="0" algn="ctr" rtl="0" fontAlgn="base">
              <a:lnSpc>
                <a:spcPct val="100000"/>
              </a:lnSpc>
              <a:spcBef>
                <a:spcPts val="0"/>
              </a:spcBef>
              <a:spcAft>
                <a:spcPts val="0"/>
              </a:spcAft>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ブランク_背景無">
    <p:bg>
      <p:bgPr>
        <a:solidFill>
          <a:schemeClr val="bg1"/>
        </a:solidFill>
        <a:effectLst/>
      </p:bgPr>
    </p:bg>
    <p:spTree>
      <p:nvGrpSpPr>
        <p:cNvPr id="1" name=""/>
        <p:cNvGrpSpPr/>
        <p:nvPr/>
      </p:nvGrpSpPr>
      <p:grpSpPr>
        <a:xfrm>
          <a:off x="0" y="0"/>
          <a:ext cx="0" cy="0"/>
          <a:chOff x="0" y="0"/>
          <a:chExt cx="0" cy="0"/>
        </a:xfrm>
      </p:grpSpPr>
      <p:sp>
        <p:nvSpPr>
          <p:cNvPr id="36" name="テキスト ボックス 35"/>
          <p:cNvSpPr txBox="1"/>
          <p:nvPr userDrawn="1"/>
        </p:nvSpPr>
        <p:spPr>
          <a:xfrm>
            <a:off x="419100" y="6490800"/>
            <a:ext cx="4191000" cy="138499"/>
          </a:xfrm>
          <a:prstGeom prst="rect">
            <a:avLst/>
          </a:prstGeom>
          <a:noFill/>
        </p:spPr>
        <p:txBody>
          <a:bodyPr wrap="square" lIns="0" tIns="0" rIns="0" bIns="0" rtlCol="0" anchor="ctr" anchorCtr="0">
            <a:spAutoFit/>
          </a:bodyPr>
          <a:lstStyle/>
          <a:p>
            <a:r>
              <a:rPr kumimoji="1" lang="en-US" altLang="ja-JP" sz="900" dirty="0">
                <a:solidFill>
                  <a:schemeClr val="bg1"/>
                </a:solidFill>
                <a:latin typeface="游ゴシック" panose="020B0400000000000000" pitchFamily="50" charset="-128"/>
                <a:ea typeface="游ゴシック" panose="020B0400000000000000" pitchFamily="50" charset="-128"/>
              </a:rPr>
              <a:t>© MS&amp;AD </a:t>
            </a:r>
            <a:r>
              <a:rPr kumimoji="1" lang="en-US" altLang="ja-JP" sz="9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9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p:cNvSpPr txBox="1"/>
          <p:nvPr userDrawn="1"/>
        </p:nvSpPr>
        <p:spPr>
          <a:xfrm>
            <a:off x="367850" y="6464300"/>
            <a:ext cx="9173633" cy="211667"/>
          </a:xfrm>
          <a:prstGeom prst="rect">
            <a:avLst/>
          </a:prstGeom>
          <a:solidFill>
            <a:srgbClr val="006659"/>
          </a:solidFill>
        </p:spPr>
        <p:txBody>
          <a:bodyPr wrap="square" lIns="72000" tIns="0" rIns="0" bIns="0" rtlCol="0" anchor="ctr" anchorCtr="0">
            <a:noAutofit/>
          </a:bodyPr>
          <a:lstStyle/>
          <a:p>
            <a:pPr algn="l"/>
            <a:r>
              <a:rPr kumimoji="1" lang="en-US" altLang="ja-JP" sz="1000" dirty="0">
                <a:solidFill>
                  <a:schemeClr val="bg1"/>
                </a:solidFill>
                <a:latin typeface="游ゴシック" panose="020B0400000000000000" pitchFamily="50" charset="-128"/>
                <a:ea typeface="游ゴシック" panose="020B0400000000000000" pitchFamily="50" charset="-128"/>
              </a:rPr>
              <a:t>© MS&amp;AD </a:t>
            </a:r>
            <a:r>
              <a:rPr kumimoji="1" lang="en-US" altLang="ja-JP" sz="10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10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5"/>
          <p:cNvSpPr txBox="1">
            <a:spLocks noChangeAspect="1"/>
          </p:cNvSpPr>
          <p:nvPr userDrawn="1"/>
        </p:nvSpPr>
        <p:spPr>
          <a:xfrm>
            <a:off x="8207375" y="358031"/>
            <a:ext cx="1332000" cy="180000"/>
          </a:xfrm>
          <a:prstGeom prst="rect">
            <a:avLst/>
          </a:prstGeom>
          <a:solidFill>
            <a:srgbClr val="404040"/>
          </a:solidFill>
        </p:spPr>
        <p:txBody>
          <a:bodyPr wrap="none" lIns="0" tIns="0" rIns="0" bIns="0" rtlCol="0" anchor="ctr" anchorCtr="0">
            <a:noAutofit/>
          </a:bodyPr>
          <a:lstStyle/>
          <a:p>
            <a:pPr algn="ctr"/>
            <a:r>
              <a:rPr kumimoji="1" lang="en-US" altLang="ja-JP" sz="1000" dirty="0">
                <a:solidFill>
                  <a:srgbClr val="FFFFFF"/>
                </a:solidFill>
                <a:latin typeface="游ゴシック" panose="020B0400000000000000" pitchFamily="50" charset="-128"/>
                <a:ea typeface="游ゴシック" panose="020B0400000000000000" pitchFamily="50" charset="-128"/>
              </a:rPr>
              <a:t>Strictly Confidential</a:t>
            </a:r>
            <a:endParaRPr kumimoji="1" lang="ja-JP" altLang="en-US" sz="1000" dirty="0">
              <a:solidFill>
                <a:srgbClr val="FFFFFF"/>
              </a:solidFill>
              <a:latin typeface="游ゴシック" panose="020B0400000000000000" pitchFamily="50" charset="-128"/>
              <a:ea typeface="游ゴシック" panose="020B0400000000000000" pitchFamily="50" charset="-128"/>
            </a:endParaRPr>
          </a:p>
        </p:txBody>
      </p:sp>
      <p:sp>
        <p:nvSpPr>
          <p:cNvPr id="7" name="スライド番号プレースホルダー 5"/>
          <p:cNvSpPr>
            <a:spLocks noGrp="1"/>
          </p:cNvSpPr>
          <p:nvPr>
            <p:ph type="sldNum" sz="quarter" idx="4"/>
          </p:nvPr>
        </p:nvSpPr>
        <p:spPr>
          <a:xfrm>
            <a:off x="9437983" y="6407679"/>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游ゴシック" panose="020B0400000000000000" pitchFamily="50" charset="-128"/>
                <a:ea typeface="游ゴシック" panose="020B0400000000000000" pitchFamily="50" charset="-128"/>
              </a:defRPr>
            </a:lvl1pPr>
          </a:lstStyle>
          <a:p>
            <a:pPr algn="ctr"/>
            <a:fld id="{3C987C2D-0993-D24A-8F17-67855EAE4BDA}" type="slidenum">
              <a:rPr lang="en-US" altLang="ja-JP" smtClean="0"/>
              <a:pPr algn="ctr"/>
              <a:t>‹#›</a:t>
            </a:fld>
            <a:endParaRPr lang="en-US" dirty="0"/>
          </a:p>
        </p:txBody>
      </p:sp>
    </p:spTree>
    <p:extLst>
      <p:ext uri="{BB962C8B-B14F-4D97-AF65-F5344CB8AC3E}">
        <p14:creationId xmlns:p14="http://schemas.microsoft.com/office/powerpoint/2010/main" val="3010292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扉">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sz="quarter" idx="10"/>
          </p:nvPr>
        </p:nvSpPr>
        <p:spPr>
          <a:xfrm>
            <a:off x="3150000" y="2921000"/>
            <a:ext cx="3600000" cy="1008000"/>
          </a:xfrm>
          <a:prstGeom prst="rect">
            <a:avLst/>
          </a:prstGeom>
        </p:spPr>
        <p:txBody>
          <a:bodyPr vert="horz" wrap="none" lIns="0" tIns="0" rIns="0" bIns="0" anchor="ctr" anchorCtr="1">
            <a:normAutofit/>
          </a:bodyPr>
          <a:lstStyle>
            <a:lvl1pPr marL="0" indent="0">
              <a:spcBef>
                <a:spcPts val="0"/>
              </a:spcBef>
              <a:buNone/>
              <a:defRPr sz="3200" b="1" baseline="0">
                <a:latin typeface="游ゴシック" panose="020B0400000000000000" pitchFamily="50" charset="-128"/>
                <a:ea typeface="游ゴシック" panose="020B0400000000000000" pitchFamily="50" charset="-128"/>
              </a:defRPr>
            </a:lvl1pPr>
          </a:lstStyle>
          <a:p>
            <a:pPr lvl="0"/>
            <a:endParaRPr kumimoji="1" lang="ja-JP" altLang="en-US" dirty="0"/>
          </a:p>
        </p:txBody>
      </p:sp>
      <p:sp>
        <p:nvSpPr>
          <p:cNvPr id="9" name="テキスト プレースホルダー 7"/>
          <p:cNvSpPr>
            <a:spLocks noGrp="1"/>
          </p:cNvSpPr>
          <p:nvPr>
            <p:ph type="body" sz="quarter" idx="11" hasCustomPrompt="1"/>
          </p:nvPr>
        </p:nvSpPr>
        <p:spPr>
          <a:xfrm>
            <a:off x="720000" y="723900"/>
            <a:ext cx="1440000" cy="1440000"/>
          </a:xfrm>
          <a:prstGeom prst="rect">
            <a:avLst/>
          </a:prstGeom>
          <a:solidFill>
            <a:srgbClr val="006659"/>
          </a:solidFill>
        </p:spPr>
        <p:txBody>
          <a:bodyPr vert="horz" wrap="none" lIns="0" tIns="0" rIns="0" bIns="0" anchor="ctr" anchorCtr="1">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0" b="0" baseline="0">
                <a:solidFill>
                  <a:schemeClr val="bg1"/>
                </a:solidFill>
                <a:latin typeface="游ゴシック" panose="020B0400000000000000" pitchFamily="50" charset="-128"/>
                <a:ea typeface="游ゴシック" panose="020B0400000000000000" pitchFamily="50" charset="-128"/>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dirty="0"/>
              <a:t>1</a:t>
            </a:r>
            <a:endParaRPr kumimoji="1" lang="ja-JP" altLang="en-US" dirty="0"/>
          </a:p>
        </p:txBody>
      </p:sp>
      <p:sp>
        <p:nvSpPr>
          <p:cNvPr id="6" name="テキスト ボックス 5"/>
          <p:cNvSpPr txBox="1"/>
          <p:nvPr userDrawn="1"/>
        </p:nvSpPr>
        <p:spPr>
          <a:xfrm>
            <a:off x="367850" y="6464300"/>
            <a:ext cx="9173633" cy="211667"/>
          </a:xfrm>
          <a:prstGeom prst="rect">
            <a:avLst/>
          </a:prstGeom>
          <a:solidFill>
            <a:srgbClr val="006659"/>
          </a:solidFill>
        </p:spPr>
        <p:txBody>
          <a:bodyPr wrap="square" lIns="72000" tIns="0" rIns="0" bIns="0" rtlCol="0" anchor="ctr" anchorCtr="0">
            <a:noAutofit/>
          </a:bodyPr>
          <a:lstStyle/>
          <a:p>
            <a:pPr algn="l"/>
            <a:r>
              <a:rPr kumimoji="1" lang="en-US" altLang="ja-JP" sz="1000" dirty="0">
                <a:solidFill>
                  <a:schemeClr val="bg1"/>
                </a:solidFill>
                <a:latin typeface="游ゴシック" panose="020B0400000000000000" pitchFamily="50" charset="-128"/>
                <a:ea typeface="游ゴシック" panose="020B0400000000000000" pitchFamily="50" charset="-128"/>
              </a:rPr>
              <a:t>© MS&amp;AD </a:t>
            </a:r>
            <a:r>
              <a:rPr kumimoji="1" lang="en-US" altLang="ja-JP" sz="10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10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 name="テキスト ボックス 6"/>
          <p:cNvSpPr txBox="1">
            <a:spLocks noChangeAspect="1"/>
          </p:cNvSpPr>
          <p:nvPr userDrawn="1"/>
        </p:nvSpPr>
        <p:spPr>
          <a:xfrm>
            <a:off x="8207375" y="358031"/>
            <a:ext cx="1332000" cy="180000"/>
          </a:xfrm>
          <a:prstGeom prst="rect">
            <a:avLst/>
          </a:prstGeom>
          <a:solidFill>
            <a:srgbClr val="404040"/>
          </a:solidFill>
        </p:spPr>
        <p:txBody>
          <a:bodyPr wrap="none" lIns="0" tIns="0" rIns="0" bIns="0" rtlCol="0" anchor="ctr" anchorCtr="0">
            <a:noAutofit/>
          </a:bodyPr>
          <a:lstStyle/>
          <a:p>
            <a:pPr algn="ctr"/>
            <a:r>
              <a:rPr kumimoji="1" lang="en-US" altLang="ja-JP" sz="1000" dirty="0">
                <a:solidFill>
                  <a:srgbClr val="FFFFFF"/>
                </a:solidFill>
                <a:latin typeface="游ゴシック" panose="020B0400000000000000" pitchFamily="50" charset="-128"/>
                <a:ea typeface="游ゴシック" panose="020B0400000000000000" pitchFamily="50" charset="-128"/>
              </a:rPr>
              <a:t>Strictly Confidential</a:t>
            </a:r>
            <a:endParaRPr kumimoji="1" lang="ja-JP" altLang="en-US" sz="1000" dirty="0">
              <a:solidFill>
                <a:srgbClr val="FFFFFF"/>
              </a:solidFill>
              <a:latin typeface="游ゴシック" panose="020B0400000000000000" pitchFamily="50" charset="-128"/>
              <a:ea typeface="游ゴシック" panose="020B0400000000000000" pitchFamily="50" charset="-128"/>
            </a:endParaRPr>
          </a:p>
        </p:txBody>
      </p:sp>
      <p:sp>
        <p:nvSpPr>
          <p:cNvPr id="10" name="スライド番号プレースホルダー 5"/>
          <p:cNvSpPr>
            <a:spLocks noGrp="1"/>
          </p:cNvSpPr>
          <p:nvPr>
            <p:ph type="sldNum" sz="quarter" idx="4"/>
          </p:nvPr>
        </p:nvSpPr>
        <p:spPr>
          <a:xfrm>
            <a:off x="9437983" y="6407679"/>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游ゴシック" panose="020B0400000000000000" pitchFamily="50" charset="-128"/>
                <a:ea typeface="游ゴシック" panose="020B0400000000000000" pitchFamily="50" charset="-128"/>
              </a:defRPr>
            </a:lvl1pPr>
          </a:lstStyle>
          <a:p>
            <a:pPr algn="ctr"/>
            <a:fld id="{3C987C2D-0993-D24A-8F17-67855EAE4BDA}" type="slidenum">
              <a:rPr lang="en-US" altLang="ja-JP" smtClean="0"/>
              <a:pPr algn="ctr"/>
              <a:t>‹#›</a:t>
            </a:fld>
            <a:endParaRPr lang="en-US" dirty="0"/>
          </a:p>
        </p:txBody>
      </p:sp>
    </p:spTree>
    <p:extLst>
      <p:ext uri="{BB962C8B-B14F-4D97-AF65-F5344CB8AC3E}">
        <p14:creationId xmlns:p14="http://schemas.microsoft.com/office/powerpoint/2010/main" val="2173810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ブランク_背景有">
    <p:bg>
      <p:bgPr>
        <a:blipFill rotWithShape="1">
          <a:blip r:embed="rId2"/>
          <a:stretch>
            <a:fillRect/>
          </a:stretch>
        </a:blipFill>
        <a:effectLst/>
      </p:bgPr>
    </p:bg>
    <p:spTree>
      <p:nvGrpSpPr>
        <p:cNvPr id="1" name=""/>
        <p:cNvGrpSpPr/>
        <p:nvPr/>
      </p:nvGrpSpPr>
      <p:grpSpPr>
        <a:xfrm>
          <a:off x="0" y="0"/>
          <a:ext cx="0" cy="0"/>
          <a:chOff x="0" y="0"/>
          <a:chExt cx="0" cy="0"/>
        </a:xfrm>
      </p:grpSpPr>
      <p:sp>
        <p:nvSpPr>
          <p:cNvPr id="36" name="テキスト ボックス 35"/>
          <p:cNvSpPr txBox="1"/>
          <p:nvPr userDrawn="1"/>
        </p:nvSpPr>
        <p:spPr>
          <a:xfrm>
            <a:off x="419100" y="6490800"/>
            <a:ext cx="4191000" cy="138499"/>
          </a:xfrm>
          <a:prstGeom prst="rect">
            <a:avLst/>
          </a:prstGeom>
          <a:noFill/>
        </p:spPr>
        <p:txBody>
          <a:bodyPr wrap="square" lIns="0" tIns="0" rIns="0" bIns="0" rtlCol="0" anchor="ctr" anchorCtr="0">
            <a:spAutoFit/>
          </a:bodyPr>
          <a:lstStyle/>
          <a:p>
            <a:r>
              <a:rPr kumimoji="1" lang="en-US" altLang="ja-JP" sz="900" dirty="0">
                <a:solidFill>
                  <a:schemeClr val="bg1"/>
                </a:solidFill>
                <a:latin typeface="游ゴシック" panose="020B0400000000000000" pitchFamily="50" charset="-128"/>
                <a:ea typeface="游ゴシック" panose="020B0400000000000000" pitchFamily="50" charset="-128"/>
              </a:rPr>
              <a:t>© MS&amp;AD </a:t>
            </a:r>
            <a:r>
              <a:rPr kumimoji="1" lang="en-US" altLang="ja-JP" sz="9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9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p:cNvSpPr txBox="1"/>
          <p:nvPr userDrawn="1"/>
        </p:nvSpPr>
        <p:spPr>
          <a:xfrm>
            <a:off x="367850" y="6464300"/>
            <a:ext cx="9173633" cy="211667"/>
          </a:xfrm>
          <a:prstGeom prst="rect">
            <a:avLst/>
          </a:prstGeom>
          <a:solidFill>
            <a:srgbClr val="006659"/>
          </a:solidFill>
        </p:spPr>
        <p:txBody>
          <a:bodyPr wrap="square" lIns="72000" tIns="0" rIns="0" bIns="0" rtlCol="0" anchor="ctr" anchorCtr="0">
            <a:noAutofit/>
          </a:bodyPr>
          <a:lstStyle/>
          <a:p>
            <a:pPr algn="l"/>
            <a:r>
              <a:rPr kumimoji="1" lang="en-US" altLang="ja-JP" sz="1000" dirty="0">
                <a:solidFill>
                  <a:schemeClr val="bg1"/>
                </a:solidFill>
                <a:latin typeface="游ゴシック" panose="020B0400000000000000" pitchFamily="50" charset="-128"/>
                <a:ea typeface="游ゴシック" panose="020B0400000000000000" pitchFamily="50" charset="-128"/>
              </a:rPr>
              <a:t>© MS&amp;AD </a:t>
            </a:r>
            <a:r>
              <a:rPr kumimoji="1" lang="en-US" altLang="ja-JP" sz="1000" dirty="0" err="1">
                <a:solidFill>
                  <a:schemeClr val="bg1"/>
                </a:solidFill>
                <a:latin typeface="游ゴシック" panose="020B0400000000000000" pitchFamily="50" charset="-128"/>
                <a:ea typeface="游ゴシック" panose="020B0400000000000000" pitchFamily="50" charset="-128"/>
              </a:rPr>
              <a:t>InterRisk</a:t>
            </a:r>
            <a:r>
              <a:rPr kumimoji="1" lang="en-US" altLang="ja-JP" sz="1000" dirty="0">
                <a:solidFill>
                  <a:schemeClr val="bg1"/>
                </a:solidFill>
                <a:latin typeface="游ゴシック" panose="020B0400000000000000" pitchFamily="50" charset="-128"/>
                <a:ea typeface="游ゴシック" panose="020B0400000000000000" pitchFamily="50" charset="-128"/>
              </a:rPr>
              <a:t> Research &amp; Consulting, Inc.</a:t>
            </a:r>
            <a:endParaRPr kumimoji="1"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5"/>
          <p:cNvSpPr txBox="1">
            <a:spLocks noChangeAspect="1"/>
          </p:cNvSpPr>
          <p:nvPr userDrawn="1"/>
        </p:nvSpPr>
        <p:spPr>
          <a:xfrm>
            <a:off x="8207375" y="358031"/>
            <a:ext cx="1332000" cy="180000"/>
          </a:xfrm>
          <a:prstGeom prst="rect">
            <a:avLst/>
          </a:prstGeom>
          <a:solidFill>
            <a:srgbClr val="404040"/>
          </a:solidFill>
        </p:spPr>
        <p:txBody>
          <a:bodyPr wrap="none" lIns="0" tIns="0" rIns="0" bIns="0" rtlCol="0" anchor="ctr" anchorCtr="0">
            <a:noAutofit/>
          </a:bodyPr>
          <a:lstStyle/>
          <a:p>
            <a:pPr algn="ctr"/>
            <a:r>
              <a:rPr kumimoji="1" lang="en-US" altLang="ja-JP" sz="1000" dirty="0">
                <a:solidFill>
                  <a:srgbClr val="FFFFFF"/>
                </a:solidFill>
                <a:latin typeface="游ゴシック" panose="020B0400000000000000" pitchFamily="50" charset="-128"/>
                <a:ea typeface="游ゴシック" panose="020B0400000000000000" pitchFamily="50" charset="-128"/>
              </a:rPr>
              <a:t>Strictly Confidential</a:t>
            </a:r>
            <a:endParaRPr kumimoji="1" lang="ja-JP" altLang="en-US" sz="1000" dirty="0">
              <a:solidFill>
                <a:srgbClr val="FFFFFF"/>
              </a:solidFill>
              <a:latin typeface="游ゴシック" panose="020B0400000000000000" pitchFamily="50" charset="-128"/>
              <a:ea typeface="游ゴシック" panose="020B0400000000000000" pitchFamily="50" charset="-128"/>
            </a:endParaRPr>
          </a:p>
        </p:txBody>
      </p:sp>
      <p:sp>
        <p:nvSpPr>
          <p:cNvPr id="7" name="スライド番号プレースホルダー 5"/>
          <p:cNvSpPr>
            <a:spLocks noGrp="1"/>
          </p:cNvSpPr>
          <p:nvPr>
            <p:ph type="sldNum" sz="quarter" idx="4"/>
          </p:nvPr>
        </p:nvSpPr>
        <p:spPr>
          <a:xfrm>
            <a:off x="9437983" y="6407679"/>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游ゴシック" panose="020B0400000000000000" pitchFamily="50" charset="-128"/>
                <a:ea typeface="游ゴシック" panose="020B0400000000000000" pitchFamily="50" charset="-128"/>
              </a:defRPr>
            </a:lvl1pPr>
          </a:lstStyle>
          <a:p>
            <a:pPr algn="ctr"/>
            <a:fld id="{3C987C2D-0993-D24A-8F17-67855EAE4BDA}" type="slidenum">
              <a:rPr lang="en-US" altLang="ja-JP" smtClean="0"/>
              <a:pPr algn="ctr"/>
              <a:t>‹#›</a:t>
            </a:fld>
            <a:endParaRPr lang="en-US" dirty="0"/>
          </a:p>
        </p:txBody>
      </p:sp>
    </p:spTree>
    <p:extLst>
      <p:ext uri="{BB962C8B-B14F-4D97-AF65-F5344CB8AC3E}">
        <p14:creationId xmlns:p14="http://schemas.microsoft.com/office/powerpoint/2010/main" val="12341503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436049209" r:id="rId1"/>
    <p:sldLayoutId id="2436049210" r:id="rId2"/>
    <p:sldLayoutId id="2436049211" r:id="rId3"/>
    <p:sldLayoutId id="2436049212" r:id="rId4"/>
  </p:sldLayoutIdLst>
  <p:txStyles>
    <p:titleStyle>
      <a:lvl1pPr algn="l">
        <a:defRPr sz="4400" kern="1200">
          <a:solidFill>
            <a:schemeClr val="tx1"/>
          </a:solidFill>
        </a:defRPr>
      </a:lvl1pPr>
      <a:extLst/>
    </p:titleStyle>
    <p:bodyStyle>
      <a:lvl1pPr marL="228600" indent="-228600" algn="l">
        <a:defRPr sz="2800" kern="1200">
          <a:solidFill>
            <a:schemeClr val="tx1"/>
          </a:solidFill>
        </a:defRPr>
      </a:lvl1pPr>
      <a:lvl2pPr marL="685800" indent="-228600" algn="l">
        <a:defRPr sz="2400" kern="1200">
          <a:solidFill>
            <a:schemeClr val="tx1"/>
          </a:solidFill>
        </a:defRPr>
      </a:lvl2pPr>
      <a:lvl3pPr marL="1143000" indent="-228600" algn="l">
        <a:defRPr sz="2000" kern="1200">
          <a:solidFill>
            <a:schemeClr val="tx1"/>
          </a:solidFill>
        </a:defRPr>
      </a:lvl3pPr>
      <a:lvl4pPr marL="1600200" indent="-228600" algn="l">
        <a:defRPr sz="1800" kern="1200">
          <a:solidFill>
            <a:schemeClr val="tx1"/>
          </a:solidFill>
        </a:defRPr>
      </a:lvl4pPr>
      <a:lvl5pPr marL="2057400" indent="-228600" algn="l">
        <a:defRPr sz="1800" kern="1200">
          <a:solidFill>
            <a:schemeClr val="tx1"/>
          </a:solidFill>
        </a:defRPr>
      </a:lvl5pPr>
      <a:lvl6pPr marL="2514600" indent="-228600" algn="l">
        <a:defRPr sz="1800" kern="1200">
          <a:solidFill>
            <a:schemeClr val="tx1"/>
          </a:solidFill>
        </a:defRPr>
      </a:lvl6pPr>
      <a:lvl7pPr marL="2971800" indent="-228600" algn="l">
        <a:defRPr sz="1800" kern="1200">
          <a:solidFill>
            <a:schemeClr val="tx1"/>
          </a:solidFill>
        </a:defRPr>
      </a:lvl7pPr>
      <a:lvl8pPr marL="3429000" indent="-228600" algn="l">
        <a:defRPr sz="1800" kern="1200">
          <a:solidFill>
            <a:schemeClr val="tx1"/>
          </a:solidFill>
        </a:defRPr>
      </a:lvl8pPr>
      <a:lvl9pPr marL="3886200" indent="-228600" algn="l">
        <a:defRPr sz="1800" kern="1200">
          <a:solidFill>
            <a:schemeClr val="tx1"/>
          </a:solidFill>
        </a:defRPr>
      </a:lvl9pPr>
      <a:extLst/>
    </p:bodyStyle>
    <p:otherStyle>
      <a:defPPr algn="l">
        <a:defRPr kern="1200"/>
      </a:defPPr>
      <a:lvl1pPr algn="l">
        <a:defRPr sz="1800" kern="1200">
          <a:solidFill>
            <a:schemeClr val="tx1"/>
          </a:solidFill>
        </a:defRPr>
      </a:lvl1pPr>
      <a:lvl2pPr marL="457200" algn="l">
        <a:defRPr sz="1800" kern="1200">
          <a:solidFill>
            <a:schemeClr val="tx1"/>
          </a:solidFill>
        </a:defRPr>
      </a:lvl2pPr>
      <a:lvl3pPr marL="914400" algn="l">
        <a:defRPr sz="1800" kern="1200">
          <a:solidFill>
            <a:schemeClr val="tx1"/>
          </a:solidFill>
        </a:defRPr>
      </a:lvl3pPr>
      <a:lvl4pPr marL="1371600" algn="l">
        <a:defRPr sz="1800" kern="1200">
          <a:solidFill>
            <a:schemeClr val="tx1"/>
          </a:solidFill>
        </a:defRPr>
      </a:lvl4pPr>
      <a:lvl5pPr marL="1828800" algn="l">
        <a:defRPr sz="1800" kern="1200">
          <a:solidFill>
            <a:schemeClr val="tx1"/>
          </a:solidFill>
        </a:defRPr>
      </a:lvl5pPr>
      <a:lvl6pPr marL="2286000" algn="l">
        <a:defRPr sz="1800" kern="1200">
          <a:solidFill>
            <a:schemeClr val="tx1"/>
          </a:solidFill>
        </a:defRPr>
      </a:lvl6pPr>
      <a:lvl7pPr marL="2743200" algn="l">
        <a:defRPr sz="1800" kern="1200">
          <a:solidFill>
            <a:schemeClr val="tx1"/>
          </a:solidFill>
        </a:defRPr>
      </a:lvl7pPr>
      <a:lvl8pPr marL="3200400" algn="l">
        <a:defRPr sz="1800" kern="1200">
          <a:solidFill>
            <a:schemeClr val="tx1"/>
          </a:solidFill>
        </a:defRPr>
      </a:lvl8pPr>
      <a:lvl9pPr marL="3657600" algn="l">
        <a:defRPr sz="1800" kern="1200">
          <a:solidFill>
            <a:schemeClr val="tx1"/>
          </a:solidFill>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978e4e66-5350-4185-821b-6c639f68206f"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361950" y="361950"/>
            <a:ext cx="7600950" cy="361950"/>
          </a:xfrm>
          <a:prstGeom prst="rect">
            <a:avLst/>
          </a:prstGeom>
          <a:solidFill>
            <a:srgbClr val="FFFFFF">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ja-JP" altLang="en-US" sz="2400" u="none" strike="noStrike" cap="none" spc="0" dirty="0">
                <a:solidFill>
                  <a:srgbClr val="000000">
                    <a:alpha val="100000"/>
                  </a:srgbClr>
                </a:solidFill>
                <a:latin typeface="游ゴシック"/>
              </a:rPr>
              <a:t>コトブキテクレックス株式会社</a:t>
            </a:r>
            <a:r>
              <a:rPr lang="en-US" sz="2400" u="none" strike="noStrike" cap="none" spc="0" dirty="0">
                <a:solidFill>
                  <a:srgbClr val="000000">
                    <a:alpha val="100000"/>
                  </a:srgbClr>
                </a:solidFill>
                <a:latin typeface="游ゴシック"/>
              </a:rPr>
              <a:t>　</a:t>
            </a:r>
            <a:r>
              <a:rPr lang="en-US" sz="2400" u="none" strike="noStrike" cap="none" spc="0" dirty="0" err="1">
                <a:solidFill>
                  <a:srgbClr val="000000">
                    <a:alpha val="100000"/>
                  </a:srgbClr>
                </a:solidFill>
                <a:latin typeface="游ゴシック"/>
              </a:rPr>
              <a:t>御中</a:t>
            </a:r>
            <a:endParaRPr lang="en-US" sz="2400" u="none" strike="noStrike" cap="none" spc="0" dirty="0">
              <a:solidFill>
                <a:srgbClr val="000000">
                  <a:alpha val="100000"/>
                </a:srgbClr>
              </a:solidFill>
              <a:latin typeface="游ゴシック"/>
            </a:endParaRPr>
          </a:p>
        </p:txBody>
      </p:sp>
      <p:sp>
        <p:nvSpPr>
          <p:cNvPr id="5" name="テキスト ボックス 4"/>
          <p:cNvSpPr txBox="1"/>
          <p:nvPr/>
        </p:nvSpPr>
        <p:spPr>
          <a:xfrm>
            <a:off x="723900" y="2152650"/>
            <a:ext cx="8686800" cy="1504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4800" b="1" u="none" strike="noStrike" cap="none" spc="0" dirty="0" err="1">
                <a:solidFill>
                  <a:srgbClr val="000000">
                    <a:alpha val="100000"/>
                  </a:srgbClr>
                </a:solidFill>
                <a:latin typeface="游ゴシック"/>
              </a:rPr>
              <a:t>風災リスク調査報告書</a:t>
            </a:r>
            <a:endParaRPr lang="en-US" sz="4800" b="1" u="none" strike="noStrike" cap="none" spc="0" dirty="0">
              <a:solidFill>
                <a:srgbClr val="000000">
                  <a:alpha val="100000"/>
                </a:srgbClr>
              </a:solidFill>
              <a:latin typeface="游ゴシック"/>
            </a:endParaRPr>
          </a:p>
        </p:txBody>
      </p:sp>
      <p:sp>
        <p:nvSpPr>
          <p:cNvPr id="6" name="テキスト ボックス 5"/>
          <p:cNvSpPr txBox="1"/>
          <p:nvPr/>
        </p:nvSpPr>
        <p:spPr>
          <a:xfrm>
            <a:off x="723900" y="3876675"/>
            <a:ext cx="8296275" cy="361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dirty="0" err="1">
                <a:solidFill>
                  <a:srgbClr val="000000">
                    <a:alpha val="100000"/>
                  </a:srgbClr>
                </a:solidFill>
                <a:latin typeface="游ゴシック"/>
              </a:rPr>
              <a:t>調査対象</a:t>
            </a:r>
            <a:r>
              <a:rPr lang="en-US" sz="2400" u="none" strike="noStrike" cap="none" spc="0" dirty="0">
                <a:solidFill>
                  <a:srgbClr val="000000">
                    <a:alpha val="100000"/>
                  </a:srgbClr>
                </a:solidFill>
                <a:latin typeface="游ゴシック"/>
              </a:rPr>
              <a:t>：</a:t>
            </a:r>
            <a:r>
              <a:rPr lang="ja-JP" altLang="en-US" sz="2400" u="none" strike="noStrike" cap="none" spc="0" dirty="0">
                <a:solidFill>
                  <a:srgbClr val="000000">
                    <a:alpha val="100000"/>
                  </a:srgbClr>
                </a:solidFill>
                <a:latin typeface="游ゴシック"/>
              </a:rPr>
              <a:t>四日市工場</a:t>
            </a:r>
            <a:endParaRPr lang="en-US" sz="2400" u="none" strike="noStrike" cap="none" spc="0" dirty="0">
              <a:solidFill>
                <a:srgbClr val="000000">
                  <a:alpha val="100000"/>
                </a:srgbClr>
              </a:solidFill>
              <a:latin typeface="游ゴシック"/>
            </a:endParaRPr>
          </a:p>
        </p:txBody>
      </p:sp>
      <p:sp>
        <p:nvSpPr>
          <p:cNvPr id="7" name="テキスト ボックス 6"/>
          <p:cNvSpPr txBox="1"/>
          <p:nvPr/>
        </p:nvSpPr>
        <p:spPr>
          <a:xfrm>
            <a:off x="723900" y="4343400"/>
            <a:ext cx="2714625" cy="361950"/>
          </a:xfrm>
          <a:prstGeom prst="rect">
            <a:avLst/>
          </a:prstGeom>
          <a:solidFill>
            <a:srgbClr val="006C6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600" u="none" strike="noStrike" cap="none" spc="0" dirty="0">
                <a:solidFill>
                  <a:srgbClr val="FFFFFF">
                    <a:alpha val="100000"/>
                  </a:srgbClr>
                </a:solidFill>
                <a:latin typeface="游ゴシック"/>
              </a:rPr>
              <a:t>調査日：2025</a:t>
            </a:r>
            <a:r>
              <a:rPr lang="ja-JP" altLang="en-US" sz="1600" u="none" strike="noStrike" cap="none" spc="0" dirty="0">
                <a:solidFill>
                  <a:srgbClr val="FFFFFF">
                    <a:alpha val="100000"/>
                  </a:srgbClr>
                </a:solidFill>
                <a:latin typeface="游ゴシック"/>
              </a:rPr>
              <a:t>年</a:t>
            </a:r>
            <a:r>
              <a:rPr lang="en-US" altLang="ja-JP" sz="1600" u="none" strike="noStrike" cap="none" spc="0" dirty="0">
                <a:solidFill>
                  <a:srgbClr val="FFFFFF">
                    <a:alpha val="100000"/>
                  </a:srgbClr>
                </a:solidFill>
                <a:latin typeface="游ゴシック"/>
              </a:rPr>
              <a:t>5</a:t>
            </a:r>
            <a:r>
              <a:rPr lang="ja-JP" altLang="en-US" sz="1600" dirty="0">
                <a:solidFill>
                  <a:srgbClr val="FFFFFF">
                    <a:alpha val="100000"/>
                  </a:srgbClr>
                </a:solidFill>
                <a:latin typeface="游ゴシック"/>
              </a:rPr>
              <a:t>月</a:t>
            </a:r>
            <a:r>
              <a:rPr lang="en-US" altLang="ja-JP" sz="1600" dirty="0">
                <a:solidFill>
                  <a:srgbClr val="FFFFFF">
                    <a:alpha val="100000"/>
                  </a:srgbClr>
                </a:solidFill>
                <a:latin typeface="游ゴシック"/>
              </a:rPr>
              <a:t>15</a:t>
            </a:r>
            <a:r>
              <a:rPr lang="ja-JP" altLang="en-US" sz="1600" dirty="0">
                <a:solidFill>
                  <a:srgbClr val="FFFFFF">
                    <a:alpha val="100000"/>
                  </a:srgbClr>
                </a:solidFill>
                <a:latin typeface="游ゴシック"/>
              </a:rPr>
              <a:t>日</a:t>
            </a:r>
            <a:endParaRPr lang="en-US" sz="1600" u="none" strike="noStrike" cap="none" spc="0" dirty="0">
              <a:solidFill>
                <a:srgbClr val="FFFFFF">
                  <a:alpha val="100000"/>
                </a:srgbClr>
              </a:solidFill>
              <a:latin typeface="游ゴシック"/>
            </a:endParaRPr>
          </a:p>
        </p:txBody>
      </p:sp>
      <p:pic>
        <p:nvPicPr>
          <p:cNvPr id="8" name="Image Filec48b1ff9-4ab1-4618-b470-9ef7263dfa0c" descr="Image File"/>
          <p:cNvPicPr>
            <a:picLocks noChangeAspect="1"/>
          </p:cNvPicPr>
          <p:nvPr/>
        </p:nvPicPr>
        <p:blipFill>
          <a:blip r:embed="rId3"/>
          <a:stretch>
            <a:fillRect/>
          </a:stretch>
        </p:blipFill>
        <p:spPr>
          <a:xfrm>
            <a:off x="361950" y="6057900"/>
            <a:ext cx="1000125" cy="466725"/>
          </a:xfrm>
          <a:prstGeom prst="rect">
            <a:avLst/>
          </a:prstGeom>
          <a:noFill/>
        </p:spPr>
      </p:pic>
      <p:sp>
        <p:nvSpPr>
          <p:cNvPr id="9" name="テキスト ボックス 8"/>
          <p:cNvSpPr txBox="1"/>
          <p:nvPr/>
        </p:nvSpPr>
        <p:spPr>
          <a:xfrm>
            <a:off x="1428750" y="6057900"/>
            <a:ext cx="3705225" cy="466725"/>
          </a:xfrm>
          <a:prstGeom prst="rect">
            <a:avLst/>
          </a:prstGeom>
          <a:noFill/>
        </p:spPr>
        <p:txBody>
          <a:bodyPr vert="horz" lIns="91440" tIns="45720" rIns="91440" bIns="45720" rtlCol="0" anchor="ctr" anchorCtr="0">
            <a:noAutofit/>
          </a:bodyPr>
          <a:lstStyle/>
          <a:p>
            <a:pPr marL="47625" fontAlgn="ctr"/>
            <a:r>
              <a:rPr lang="en-US" sz="1400" u="none" strike="noStrike" cap="none" spc="0" dirty="0" err="1">
                <a:solidFill>
                  <a:srgbClr val="000000">
                    <a:alpha val="100000"/>
                  </a:srgbClr>
                </a:solidFill>
                <a:latin typeface="游ゴシック" panose="020B0400000000000000" pitchFamily="50" charset="-128"/>
                <a:ea typeface="游ゴシック" panose="020B0400000000000000" pitchFamily="50" charset="-128"/>
              </a:rPr>
              <a:t>ＭＳ＆ＡＤインターリスク総研株式会社</a:t>
            </a:r>
            <a:endParaRPr 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bb6f3969-69dc-4ab5-90ff-d9b520fc7ac0"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a:solidFill>
                  <a:srgbClr val="FFFFFF">
                    <a:alpha val="100000"/>
                  </a:srgbClr>
                </a:solidFill>
                <a:latin typeface="游ゴシック"/>
              </a:rPr>
              <a:t>3</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リスク低減に向けたご提案</a:t>
            </a:r>
          </a:p>
        </p:txBody>
      </p:sp>
      <p:sp>
        <p:nvSpPr>
          <p:cNvPr id="8" name="テキスト ボックス 7">
            <a:extLst>
              <a:ext uri="{FF2B5EF4-FFF2-40B4-BE49-F238E27FC236}">
                <a16:creationId xmlns:a16="http://schemas.microsoft.com/office/drawing/2014/main" id="{E34EEA86-EB36-46D4-B5F3-557C918370CF}"/>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8C3910DD-7485-45D2-A6D0-398C80C9A847}"/>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10</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リスク低減に向けたご提案事項</a:t>
            </a:r>
          </a:p>
        </p:txBody>
      </p:sp>
      <p:sp>
        <p:nvSpPr>
          <p:cNvPr id="6" name="テキスト ボックス 5"/>
          <p:cNvSpPr txBox="1"/>
          <p:nvPr/>
        </p:nvSpPr>
        <p:spPr>
          <a:xfrm>
            <a:off x="361950" y="1190625"/>
            <a:ext cx="9048750" cy="2095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今回の調査時に確認されたリスク管理上ご留意頂きたい事項を、以下にとりまとめてご報告します。</a:t>
            </a:r>
          </a:p>
        </p:txBody>
      </p:sp>
      <p:graphicFrame>
        <p:nvGraphicFramePr>
          <p:cNvPr id="7" name="表 6"/>
          <p:cNvGraphicFramePr>
            <a:graphicFrameLocks noGrp="1"/>
          </p:cNvGraphicFramePr>
          <p:nvPr>
            <p:extLst>
              <p:ext uri="{D42A27DB-BD31-4B8C-83A1-F6EECF244321}">
                <p14:modId xmlns:p14="http://schemas.microsoft.com/office/powerpoint/2010/main" val="4072270267"/>
              </p:ext>
            </p:extLst>
          </p:nvPr>
        </p:nvGraphicFramePr>
        <p:xfrm>
          <a:off x="361950" y="1552575"/>
          <a:ext cx="9191624" cy="2914650"/>
        </p:xfrm>
        <a:graphic>
          <a:graphicData uri="http://schemas.openxmlformats.org/drawingml/2006/table">
            <a:tbl>
              <a:tblPr firstRow="1" bandRow="1"/>
              <a:tblGrid>
                <a:gridCol w="1148953">
                  <a:extLst>
                    <a:ext uri="{9D8B030D-6E8A-4147-A177-3AD203B41FA5}">
                      <a16:colId xmlns:a16="http://schemas.microsoft.com/office/drawing/2014/main" val="20000"/>
                    </a:ext>
                  </a:extLst>
                </a:gridCol>
                <a:gridCol w="1148953">
                  <a:extLst>
                    <a:ext uri="{9D8B030D-6E8A-4147-A177-3AD203B41FA5}">
                      <a16:colId xmlns:a16="http://schemas.microsoft.com/office/drawing/2014/main" val="20001"/>
                    </a:ext>
                  </a:extLst>
                </a:gridCol>
                <a:gridCol w="1148953">
                  <a:extLst>
                    <a:ext uri="{9D8B030D-6E8A-4147-A177-3AD203B41FA5}">
                      <a16:colId xmlns:a16="http://schemas.microsoft.com/office/drawing/2014/main" val="20002"/>
                    </a:ext>
                  </a:extLst>
                </a:gridCol>
                <a:gridCol w="3877320">
                  <a:extLst>
                    <a:ext uri="{9D8B030D-6E8A-4147-A177-3AD203B41FA5}">
                      <a16:colId xmlns:a16="http://schemas.microsoft.com/office/drawing/2014/main" val="20003"/>
                    </a:ext>
                  </a:extLst>
                </a:gridCol>
                <a:gridCol w="1867445">
                  <a:extLst>
                    <a:ext uri="{9D8B030D-6E8A-4147-A177-3AD203B41FA5}">
                      <a16:colId xmlns:a16="http://schemas.microsoft.com/office/drawing/2014/main" val="20006"/>
                    </a:ext>
                  </a:extLst>
                </a:gridCol>
              </a:tblGrid>
              <a:tr h="323850">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提案No</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重要度</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0"/>
                  </a:ext>
                </a:extLst>
              </a:tr>
              <a:tr h="323850">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25-01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 A</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タイムラインマニュアルの策定</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25-02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a:t>
                      </a:r>
                      <a:r>
                        <a:rPr lang="en-US" altLang="ja-JP" sz="1400" u="none" strike="noStrike" cap="none" spc="0" dirty="0">
                          <a:solidFill>
                            <a:srgbClr val="000000">
                              <a:alpha val="100000"/>
                            </a:srgbClr>
                          </a:solidFill>
                          <a:latin typeface="游ゴシック"/>
                        </a:rPr>
                        <a:t>A</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中長期修繕計画の策定</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842031620"/>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 A</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全般</a:t>
                      </a: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BCP</a:t>
                      </a:r>
                      <a:r>
                        <a:rPr lang="ja-JP" altLang="en-US" sz="1400" u="none" strike="noStrike" cap="none" spc="0" dirty="0">
                          <a:solidFill>
                            <a:srgbClr val="000000">
                              <a:alpha val="100000"/>
                            </a:srgbClr>
                          </a:solidFill>
                          <a:latin typeface="游ゴシック"/>
                        </a:rPr>
                        <a:t>マニュアルの策定</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3439256111"/>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25-04</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外壁及び屋根の定期的な点検</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工場・変電所</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3"/>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25-05</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風災</a:t>
                      </a: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屋外保管物の屋内移動の徹底</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工場周辺</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3894469987"/>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25-06</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B</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風災</a:t>
                      </a: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雨樋の修繕</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4"/>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25-07</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その他</a:t>
                      </a:r>
                      <a:endParaRPr lang="en-US" altLang="ja-JP"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工場内安全通路ラインの再描画</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283427963"/>
                  </a:ext>
                </a:extLst>
              </a:tr>
              <a:tr h="3238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25-08</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C</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プッシュ型情報の活用</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932670980"/>
                  </a:ext>
                </a:extLst>
              </a:tr>
            </a:tbl>
          </a:graphicData>
        </a:graphic>
      </p:graphicFrame>
      <p:graphicFrame>
        <p:nvGraphicFramePr>
          <p:cNvPr id="8" name="表 7"/>
          <p:cNvGraphicFramePr>
            <a:graphicFrameLocks noGrp="1"/>
          </p:cNvGraphicFramePr>
          <p:nvPr/>
        </p:nvGraphicFramePr>
        <p:xfrm>
          <a:off x="361950" y="5715000"/>
          <a:ext cx="9191616" cy="742950"/>
        </p:xfrm>
        <a:graphic>
          <a:graphicData uri="http://schemas.openxmlformats.org/drawingml/2006/table">
            <a:tbl>
              <a:tblPr firstRow="1" bandRow="1"/>
              <a:tblGrid>
                <a:gridCol w="437696">
                  <a:extLst>
                    <a:ext uri="{9D8B030D-6E8A-4147-A177-3AD203B41FA5}">
                      <a16:colId xmlns:a16="http://schemas.microsoft.com/office/drawing/2014/main" val="20000"/>
                    </a:ext>
                  </a:extLst>
                </a:gridCol>
                <a:gridCol w="437696">
                  <a:extLst>
                    <a:ext uri="{9D8B030D-6E8A-4147-A177-3AD203B41FA5}">
                      <a16:colId xmlns:a16="http://schemas.microsoft.com/office/drawing/2014/main" val="20001"/>
                    </a:ext>
                  </a:extLst>
                </a:gridCol>
                <a:gridCol w="437696">
                  <a:extLst>
                    <a:ext uri="{9D8B030D-6E8A-4147-A177-3AD203B41FA5}">
                      <a16:colId xmlns:a16="http://schemas.microsoft.com/office/drawing/2014/main" val="20002"/>
                    </a:ext>
                  </a:extLst>
                </a:gridCol>
                <a:gridCol w="437696">
                  <a:extLst>
                    <a:ext uri="{9D8B030D-6E8A-4147-A177-3AD203B41FA5}">
                      <a16:colId xmlns:a16="http://schemas.microsoft.com/office/drawing/2014/main" val="20003"/>
                    </a:ext>
                  </a:extLst>
                </a:gridCol>
                <a:gridCol w="437696">
                  <a:extLst>
                    <a:ext uri="{9D8B030D-6E8A-4147-A177-3AD203B41FA5}">
                      <a16:colId xmlns:a16="http://schemas.microsoft.com/office/drawing/2014/main" val="20004"/>
                    </a:ext>
                  </a:extLst>
                </a:gridCol>
                <a:gridCol w="437696">
                  <a:extLst>
                    <a:ext uri="{9D8B030D-6E8A-4147-A177-3AD203B41FA5}">
                      <a16:colId xmlns:a16="http://schemas.microsoft.com/office/drawing/2014/main" val="20005"/>
                    </a:ext>
                  </a:extLst>
                </a:gridCol>
                <a:gridCol w="437696">
                  <a:extLst>
                    <a:ext uri="{9D8B030D-6E8A-4147-A177-3AD203B41FA5}">
                      <a16:colId xmlns:a16="http://schemas.microsoft.com/office/drawing/2014/main" val="20006"/>
                    </a:ext>
                  </a:extLst>
                </a:gridCol>
                <a:gridCol w="437696">
                  <a:extLst>
                    <a:ext uri="{9D8B030D-6E8A-4147-A177-3AD203B41FA5}">
                      <a16:colId xmlns:a16="http://schemas.microsoft.com/office/drawing/2014/main" val="20007"/>
                    </a:ext>
                  </a:extLst>
                </a:gridCol>
                <a:gridCol w="437696">
                  <a:extLst>
                    <a:ext uri="{9D8B030D-6E8A-4147-A177-3AD203B41FA5}">
                      <a16:colId xmlns:a16="http://schemas.microsoft.com/office/drawing/2014/main" val="20008"/>
                    </a:ext>
                  </a:extLst>
                </a:gridCol>
                <a:gridCol w="437696">
                  <a:extLst>
                    <a:ext uri="{9D8B030D-6E8A-4147-A177-3AD203B41FA5}">
                      <a16:colId xmlns:a16="http://schemas.microsoft.com/office/drawing/2014/main" val="20009"/>
                    </a:ext>
                  </a:extLst>
                </a:gridCol>
                <a:gridCol w="437696">
                  <a:extLst>
                    <a:ext uri="{9D8B030D-6E8A-4147-A177-3AD203B41FA5}">
                      <a16:colId xmlns:a16="http://schemas.microsoft.com/office/drawing/2014/main" val="20010"/>
                    </a:ext>
                  </a:extLst>
                </a:gridCol>
                <a:gridCol w="437696">
                  <a:extLst>
                    <a:ext uri="{9D8B030D-6E8A-4147-A177-3AD203B41FA5}">
                      <a16:colId xmlns:a16="http://schemas.microsoft.com/office/drawing/2014/main" val="20011"/>
                    </a:ext>
                  </a:extLst>
                </a:gridCol>
                <a:gridCol w="437696">
                  <a:extLst>
                    <a:ext uri="{9D8B030D-6E8A-4147-A177-3AD203B41FA5}">
                      <a16:colId xmlns:a16="http://schemas.microsoft.com/office/drawing/2014/main" val="20012"/>
                    </a:ext>
                  </a:extLst>
                </a:gridCol>
                <a:gridCol w="437696">
                  <a:extLst>
                    <a:ext uri="{9D8B030D-6E8A-4147-A177-3AD203B41FA5}">
                      <a16:colId xmlns:a16="http://schemas.microsoft.com/office/drawing/2014/main" val="20013"/>
                    </a:ext>
                  </a:extLst>
                </a:gridCol>
                <a:gridCol w="437696">
                  <a:extLst>
                    <a:ext uri="{9D8B030D-6E8A-4147-A177-3AD203B41FA5}">
                      <a16:colId xmlns:a16="http://schemas.microsoft.com/office/drawing/2014/main" val="20014"/>
                    </a:ext>
                  </a:extLst>
                </a:gridCol>
                <a:gridCol w="437696">
                  <a:extLst>
                    <a:ext uri="{9D8B030D-6E8A-4147-A177-3AD203B41FA5}">
                      <a16:colId xmlns:a16="http://schemas.microsoft.com/office/drawing/2014/main" val="20015"/>
                    </a:ext>
                  </a:extLst>
                </a:gridCol>
                <a:gridCol w="437696">
                  <a:extLst>
                    <a:ext uri="{9D8B030D-6E8A-4147-A177-3AD203B41FA5}">
                      <a16:colId xmlns:a16="http://schemas.microsoft.com/office/drawing/2014/main" val="20016"/>
                    </a:ext>
                  </a:extLst>
                </a:gridCol>
                <a:gridCol w="437696">
                  <a:extLst>
                    <a:ext uri="{9D8B030D-6E8A-4147-A177-3AD203B41FA5}">
                      <a16:colId xmlns:a16="http://schemas.microsoft.com/office/drawing/2014/main" val="20017"/>
                    </a:ext>
                  </a:extLst>
                </a:gridCol>
                <a:gridCol w="437696">
                  <a:extLst>
                    <a:ext uri="{9D8B030D-6E8A-4147-A177-3AD203B41FA5}">
                      <a16:colId xmlns:a16="http://schemas.microsoft.com/office/drawing/2014/main" val="20018"/>
                    </a:ext>
                  </a:extLst>
                </a:gridCol>
                <a:gridCol w="437696">
                  <a:extLst>
                    <a:ext uri="{9D8B030D-6E8A-4147-A177-3AD203B41FA5}">
                      <a16:colId xmlns:a16="http://schemas.microsoft.com/office/drawing/2014/main" val="20019"/>
                    </a:ext>
                  </a:extLst>
                </a:gridCol>
                <a:gridCol w="437696">
                  <a:extLst>
                    <a:ext uri="{9D8B030D-6E8A-4147-A177-3AD203B41FA5}">
                      <a16:colId xmlns:a16="http://schemas.microsoft.com/office/drawing/2014/main" val="20020"/>
                    </a:ext>
                  </a:extLst>
                </a:gridCol>
              </a:tblGrid>
              <a:tr h="247650">
                <a:tc rowSpan="3" gridSpan="4">
                  <a:txBody>
                    <a:bodyPr/>
                    <a:lstStyle/>
                    <a:p>
                      <a:pPr marL="0" marR="0" lvl="0" indent="0" algn="ctr" rtl="0" fontAlgn="ctr">
                        <a:lnSpc>
                          <a:spcPct val="100000"/>
                        </a:lnSpc>
                        <a:spcBef>
                          <a:spcPts val="0"/>
                        </a:spcBef>
                        <a:spcAft>
                          <a:spcPts val="0"/>
                        </a:spcAft>
                      </a:pPr>
                      <a:r>
                        <a:rPr lang="en-US" sz="1000" u="none" strike="noStrike" cap="none" spc="0" dirty="0" err="1">
                          <a:solidFill>
                            <a:srgbClr val="000000">
                              <a:alpha val="100000"/>
                            </a:srgbClr>
                          </a:solidFill>
                          <a:latin typeface="游ゴシック"/>
                        </a:rPr>
                        <a:t>提案事項の</a:t>
                      </a:r>
                      <a:r>
                        <a:rPr lang="en-US" sz="1000" u="none" strike="noStrike" cap="none" spc="0" dirty="0">
                          <a:solidFill>
                            <a:srgbClr val="000000">
                              <a:alpha val="100000"/>
                            </a:srgbClr>
                          </a:solidFill>
                          <a:latin typeface="游ゴシック"/>
                        </a:rPr>
                        <a:t>
</a:t>
                      </a:r>
                      <a:r>
                        <a:rPr lang="en-US" sz="1000" u="none" strike="noStrike" cap="none" spc="0" dirty="0" err="1">
                          <a:solidFill>
                            <a:srgbClr val="000000">
                              <a:alpha val="100000"/>
                            </a:srgbClr>
                          </a:solidFill>
                          <a:latin typeface="游ゴシック"/>
                        </a:rPr>
                        <a:t>重要度指標</a:t>
                      </a:r>
                      <a:endParaRPr lang="en-US" sz="10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000" u="none" strike="noStrike" cap="none" spc="0">
                          <a:solidFill>
                            <a:srgbClr val="000000">
                              <a:alpha val="100000"/>
                            </a:srgbClr>
                          </a:solidFill>
                          <a:latin typeface="游ゴシック"/>
                        </a:rPr>
                        <a:t>A：</a:t>
                      </a:r>
                    </a:p>
                  </a:txBody>
                  <a:tcPr marL="0" marR="0" marT="0" marB="0" anchor="ctr">
                    <a:lnL w="12700" cap="flat" cmpd="sng" algn="ctr">
                      <a:solidFill>
                        <a:srgbClr val="BFBFBF"/>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16">
                  <a:txBody>
                    <a:bodyPr/>
                    <a:lstStyle/>
                    <a:p>
                      <a:pPr marL="47625" marR="0" lvl="0" indent="0" algn="l" rtl="0" fontAlgn="ctr">
                        <a:lnSpc>
                          <a:spcPct val="100000"/>
                        </a:lnSpc>
                        <a:spcBef>
                          <a:spcPts val="0"/>
                        </a:spcBef>
                        <a:spcAft>
                          <a:spcPts val="0"/>
                        </a:spcAft>
                      </a:pPr>
                      <a:r>
                        <a:rPr lang="en-US" sz="1000" u="none" strike="noStrike" cap="none" spc="0">
                          <a:solidFill>
                            <a:srgbClr val="000000">
                              <a:alpha val="100000"/>
                            </a:srgbClr>
                          </a:solidFill>
                          <a:latin typeface="游ゴシック"/>
                        </a:rPr>
                        <a:t>改善策を講じない場合に事業への影響が大きい、または人命や事業所資産の危険が大きいと考えられる事項</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247650">
                <a:tc gridSpan="4" vMerge="1">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000" u="none" strike="noStrike" cap="none" spc="0">
                          <a:solidFill>
                            <a:srgbClr val="000000">
                              <a:alpha val="100000"/>
                            </a:srgbClr>
                          </a:solidFill>
                          <a:latin typeface="游ゴシック"/>
                        </a:rPr>
                        <a:t>B：</a:t>
                      </a:r>
                    </a:p>
                  </a:txBody>
                  <a:tcPr marL="0" marR="0" marT="0" marB="0" anchor="ctr">
                    <a:lnL w="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16">
                  <a:txBody>
                    <a:bodyPr/>
                    <a:lstStyle/>
                    <a:p>
                      <a:pPr marL="47625" marR="0" lvl="0" indent="0" algn="l" rtl="0" fontAlgn="ctr">
                        <a:lnSpc>
                          <a:spcPct val="100000"/>
                        </a:lnSpc>
                        <a:spcBef>
                          <a:spcPts val="0"/>
                        </a:spcBef>
                        <a:spcAft>
                          <a:spcPts val="0"/>
                        </a:spcAft>
                      </a:pPr>
                      <a:r>
                        <a:rPr lang="en-US" sz="1000" u="none" strike="noStrike" cap="none" spc="0">
                          <a:solidFill>
                            <a:srgbClr val="000000">
                              <a:alpha val="100000"/>
                            </a:srgbClr>
                          </a:solidFill>
                          <a:latin typeface="游ゴシック"/>
                        </a:rPr>
                        <a:t>改善策を講じない場合に事業への影響がある、または人命や事業所資産の危険が少なくないと考えられる事項</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1"/>
                  </a:ext>
                </a:extLst>
              </a:tr>
              <a:tr h="247650">
                <a:tc gridSpan="4" vMerge="1">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000" u="none" strike="noStrike" cap="none" spc="0">
                          <a:solidFill>
                            <a:srgbClr val="000000">
                              <a:alpha val="100000"/>
                            </a:srgbClr>
                          </a:solidFill>
                          <a:latin typeface="游ゴシック"/>
                        </a:rPr>
                        <a:t>C：</a:t>
                      </a:r>
                    </a:p>
                  </a:txBody>
                  <a:tcPr marL="0" marR="0" marT="0" marB="0" anchor="ctr">
                    <a:lnL w="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16">
                  <a:txBody>
                    <a:bodyPr/>
                    <a:lstStyle/>
                    <a:p>
                      <a:pPr marL="47625" marR="0" lvl="0" indent="0" algn="l" rtl="0" fontAlgn="ctr">
                        <a:lnSpc>
                          <a:spcPct val="100000"/>
                        </a:lnSpc>
                        <a:spcBef>
                          <a:spcPts val="0"/>
                        </a:spcBef>
                        <a:spcAft>
                          <a:spcPts val="0"/>
                        </a:spcAft>
                      </a:pPr>
                      <a:r>
                        <a:rPr lang="en-US" sz="1000" u="none" strike="noStrike" cap="none" spc="0" dirty="0" err="1">
                          <a:solidFill>
                            <a:srgbClr val="000000">
                              <a:alpha val="100000"/>
                            </a:srgbClr>
                          </a:solidFill>
                          <a:latin typeface="游ゴシック"/>
                        </a:rPr>
                        <a:t>その他、リスク管理上、改善することが望まれるもの</a:t>
                      </a:r>
                      <a:endParaRPr lang="en-US" sz="1000" u="none" strike="noStrike" cap="none" spc="0" dirty="0">
                        <a:solidFill>
                          <a:srgbClr val="000000">
                            <a:alpha val="100000"/>
                          </a:srgbClr>
                        </a:solidFill>
                        <a:latin typeface="游ゴシック"/>
                      </a:endParaRP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sp>
        <p:nvSpPr>
          <p:cNvPr id="10" name="テキスト ボックス 9">
            <a:extLst>
              <a:ext uri="{FF2B5EF4-FFF2-40B4-BE49-F238E27FC236}">
                <a16:creationId xmlns:a16="http://schemas.microsoft.com/office/drawing/2014/main" id="{35B38D33-E1BF-4333-9ED5-79A78EF594E6}"/>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1" name="スライド番号プレースホルダー 5">
            <a:extLst>
              <a:ext uri="{FF2B5EF4-FFF2-40B4-BE49-F238E27FC236}">
                <a16:creationId xmlns:a16="http://schemas.microsoft.com/office/drawing/2014/main" id="{0767C9B2-9852-4C81-B9BF-C2E279183FFC}"/>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950347893"/>
              </p:ext>
            </p:extLst>
          </p:nvPr>
        </p:nvGraphicFramePr>
        <p:xfrm>
          <a:off x="361950" y="1257300"/>
          <a:ext cx="9124379" cy="4417318"/>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4051207">
                  <a:extLst>
                    <a:ext uri="{9D8B030D-6E8A-4147-A177-3AD203B41FA5}">
                      <a16:colId xmlns:a16="http://schemas.microsoft.com/office/drawing/2014/main" val="20006"/>
                    </a:ext>
                  </a:extLst>
                </a:gridCol>
                <a:gridCol w="2304256">
                  <a:extLst>
                    <a:ext uri="{9D8B030D-6E8A-4147-A177-3AD203B41FA5}">
                      <a16:colId xmlns:a16="http://schemas.microsoft.com/office/drawing/2014/main" val="20014"/>
                    </a:ext>
                  </a:extLst>
                </a:gridCol>
              </a:tblGrid>
              <a:tr h="323850">
                <a:tc gridSpan="2">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重要度</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542925">
                <a:tc gridSpan="2">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 25-01</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全般</a:t>
                      </a:r>
                      <a:endParaRPr lang="en-US" sz="1400" b="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BCP</a:t>
                      </a:r>
                      <a:r>
                        <a:rPr lang="ja-JP" altLang="en-US" sz="1400" b="0" u="none" strike="noStrike" cap="none" spc="0" dirty="0">
                          <a:solidFill>
                            <a:srgbClr val="000000">
                              <a:alpha val="100000"/>
                            </a:srgbClr>
                          </a:solidFill>
                          <a:latin typeface="游ゴシック"/>
                        </a:rPr>
                        <a:t>マニュアルの策定</a:t>
                      </a:r>
                      <a:r>
                        <a:rPr lang="en-US" sz="1400" b="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016893">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en-US" sz="1400" b="0" u="none" strike="noStrike" cap="none" spc="0" dirty="0">
                          <a:solidFill>
                            <a:srgbClr val="000000">
                              <a:alpha val="100000"/>
                            </a:srgbClr>
                          </a:solidFill>
                          <a:latin typeface="游ゴシック"/>
                        </a:rPr>
                        <a:t>BCP</a:t>
                      </a:r>
                      <a:r>
                        <a:rPr lang="en-US" altLang="ja-JP" sz="1400" b="0" u="none" strike="noStrike" cap="none" spc="0" dirty="0">
                          <a:solidFill>
                            <a:srgbClr val="000000">
                              <a:alpha val="100000"/>
                            </a:srgbClr>
                          </a:solidFill>
                          <a:latin typeface="游ゴシック"/>
                        </a:rPr>
                        <a:t>(</a:t>
                      </a:r>
                      <a:r>
                        <a:rPr lang="ja-JP" altLang="en-US" sz="1400" b="0" u="none" strike="noStrike" cap="none" spc="0" dirty="0">
                          <a:solidFill>
                            <a:srgbClr val="000000">
                              <a:alpha val="100000"/>
                            </a:srgbClr>
                          </a:solidFill>
                          <a:latin typeface="游ゴシック"/>
                        </a:rPr>
                        <a:t>事業復旧計画</a:t>
                      </a:r>
                      <a:r>
                        <a:rPr lang="en-US" altLang="ja-JP" sz="1400" b="0" u="none" strike="noStrike" cap="none" spc="0" dirty="0">
                          <a:solidFill>
                            <a:srgbClr val="000000">
                              <a:alpha val="100000"/>
                            </a:srgbClr>
                          </a:solidFill>
                          <a:latin typeface="游ゴシック"/>
                        </a:rPr>
                        <a:t>)</a:t>
                      </a:r>
                      <a:r>
                        <a:rPr lang="ja-JP" altLang="en-US" sz="1400" b="0" u="none" strike="noStrike" cap="none" spc="0" dirty="0">
                          <a:solidFill>
                            <a:srgbClr val="000000">
                              <a:alpha val="100000"/>
                            </a:srgbClr>
                          </a:solidFill>
                          <a:latin typeface="游ゴシック"/>
                        </a:rPr>
                        <a:t>マニュアルが策定されておらず、事業の復旧対応については担当者がその都度指示を出していると伺いました。</a:t>
                      </a:r>
                      <a:endParaRPr lang="en-US" sz="1400" b="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a:txBody>
                    <a:bodyPr/>
                    <a:lstStyle/>
                    <a:p>
                      <a:pPr marL="0" marR="0" lvl="0" indent="0" algn="ctr" rtl="0" fontAlgn="base">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写真なし</a:t>
                      </a:r>
                      <a:r>
                        <a:rPr lang="en-US" sz="1400" b="0" u="none" strike="noStrike" cap="none" spc="0" dirty="0">
                          <a:solidFill>
                            <a:srgbClr val="000000">
                              <a:alpha val="100000"/>
                            </a:srgbClr>
                          </a:solidFill>
                          <a:latin typeface="游ゴシック"/>
                        </a:rPr>
                        <a:t> </a:t>
                      </a:r>
                      <a:endParaRPr b="0"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723900">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事業の中断や被害を最小限に抑え、事業を継続または迅速に復旧させるために</a:t>
                      </a:r>
                      <a:r>
                        <a:rPr lang="en-US" altLang="ja-JP" sz="1400" b="0" u="none" strike="noStrike" cap="none" spc="0" dirty="0">
                          <a:solidFill>
                            <a:srgbClr val="000000">
                              <a:alpha val="100000"/>
                            </a:srgbClr>
                          </a:solidFill>
                          <a:latin typeface="游ゴシック"/>
                        </a:rPr>
                        <a:t>BCP</a:t>
                      </a:r>
                      <a:r>
                        <a:rPr lang="ja-JP" altLang="en-US" sz="1400" b="0" u="none" strike="noStrike" cap="none" spc="0" dirty="0">
                          <a:solidFill>
                            <a:srgbClr val="000000">
                              <a:alpha val="100000"/>
                            </a:srgbClr>
                          </a:solidFill>
                          <a:latin typeface="游ゴシック"/>
                        </a:rPr>
                        <a:t>マニュアルの策定をお勧めします。</a:t>
                      </a:r>
                      <a:endParaRPr lang="en-US" altLang="ja-JP" sz="1400" b="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a:rPr>
                        <a:t>観光業事業者向けの</a:t>
                      </a:r>
                      <a:r>
                        <a:rPr lang="en-US" altLang="ja-JP" sz="1400" b="0" u="none" strike="noStrike" cap="none" spc="0" dirty="0">
                          <a:solidFill>
                            <a:srgbClr val="000000">
                              <a:alpha val="100000"/>
                            </a:srgbClr>
                          </a:solidFill>
                          <a:latin typeface="游ゴシック"/>
                        </a:rPr>
                        <a:t>BCP</a:t>
                      </a:r>
                      <a:r>
                        <a:rPr lang="ja-JP" altLang="en-US" sz="1400" b="0" u="none" strike="noStrike" cap="none" spc="0" dirty="0">
                          <a:solidFill>
                            <a:srgbClr val="000000">
                              <a:alpha val="100000"/>
                            </a:srgbClr>
                          </a:solidFill>
                          <a:latin typeface="游ゴシック"/>
                        </a:rPr>
                        <a:t>策定については下記参照をご参考ください。</a:t>
                      </a:r>
                      <a:endParaRPr lang="en-US" sz="1400" b="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1809750">
                <a:tc>
                  <a:txBody>
                    <a:bodyPr/>
                    <a:lstStyle/>
                    <a:p>
                      <a:pPr marL="0" marR="0" lvl="0" indent="0" algn="ctr" rtl="0" fontAlgn="ctr">
                        <a:lnSpc>
                          <a:spcPct val="100000"/>
                        </a:lnSpc>
                        <a:spcBef>
                          <a:spcPts val="0"/>
                        </a:spcBef>
                        <a:spcAft>
                          <a:spcPts val="0"/>
                        </a:spcAft>
                      </a:pPr>
                      <a:r>
                        <a:rPr lang="en-US" sz="1400" b="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mn-ea"/>
                          <a:ea typeface="+mn-ea"/>
                        </a:rPr>
                        <a:t>・「</a:t>
                      </a: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観光危機管理計画等作成の「手引き」 ～事業者向け～」</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zh-CN"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令和４年３月 国土交通省 観光庁</a:t>
                      </a: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https://www.mlit.go.jp/kankocho/content/810003034.pdf </a:t>
                      </a:r>
                    </a:p>
                    <a:p>
                      <a:pPr marL="0" marR="0" lvl="0" indent="0" algn="l" rtl="0" fontAlgn="ctr">
                        <a:lnSpc>
                          <a:spcPct val="100000"/>
                        </a:lnSpc>
                        <a:spcBef>
                          <a:spcPts val="0"/>
                        </a:spcBef>
                        <a:spcAft>
                          <a:spcPts val="0"/>
                        </a:spcAft>
                      </a:pPr>
                      <a:endParaRPr 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・「観光施設事業者用</a:t>
                      </a:r>
                      <a:r>
                        <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BCP </a:t>
                      </a: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作成ガイド」</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観光危機管理・事業継続力強化研究会</a:t>
                      </a:r>
                      <a:endPar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https://www.nihon-kankou.or.jp/home/userfiles/files/sisetu-guide2.pdf</a:t>
                      </a:r>
                      <a:endParaRPr 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9" name="テキスト ボックス 8">
            <a:extLst>
              <a:ext uri="{FF2B5EF4-FFF2-40B4-BE49-F238E27FC236}">
                <a16:creationId xmlns:a16="http://schemas.microsoft.com/office/drawing/2014/main" id="{D25E6A4A-7D97-4E79-8F20-F7CF9C2F89A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0" name="スライド番号プレースホルダー 5">
            <a:extLst>
              <a:ext uri="{FF2B5EF4-FFF2-40B4-BE49-F238E27FC236}">
                <a16:creationId xmlns:a16="http://schemas.microsoft.com/office/drawing/2014/main" id="{535A4D22-C551-42BD-BFB7-C58424664287}"/>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1731830248"/>
              </p:ext>
            </p:extLst>
          </p:nvPr>
        </p:nvGraphicFramePr>
        <p:xfrm>
          <a:off x="352430" y="1196752"/>
          <a:ext cx="9205907" cy="5272789"/>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45103">
                  <a:extLst>
                    <a:ext uri="{9D8B030D-6E8A-4147-A177-3AD203B41FA5}">
                      <a16:colId xmlns:a16="http://schemas.microsoft.com/office/drawing/2014/main" val="20014"/>
                    </a:ext>
                  </a:extLst>
                </a:gridCol>
              </a:tblGrid>
              <a:tr h="197155">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56363">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25-02</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中長期修繕計画の策定</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874965">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ja-JP" sz="1400" kern="1200" dirty="0">
                          <a:solidFill>
                            <a:schemeClr val="tx1"/>
                          </a:solidFill>
                          <a:effectLst/>
                          <a:latin typeface="游ゴシック" panose="020B0400000000000000" pitchFamily="50" charset="-128"/>
                          <a:ea typeface="游ゴシック" panose="020B0400000000000000" pitchFamily="50" charset="-128"/>
                          <a:cs typeface="+mn-cs"/>
                        </a:rPr>
                        <a:t>施設の修繕計画が立てられていますが、</a:t>
                      </a:r>
                      <a:r>
                        <a:rPr lang="en-US" altLang="ja-JP" sz="1400" kern="1200" dirty="0">
                          <a:solidFill>
                            <a:schemeClr val="tx1"/>
                          </a:solidFill>
                          <a:effectLst/>
                          <a:latin typeface="游ゴシック" panose="020B0400000000000000" pitchFamily="50" charset="-128"/>
                          <a:ea typeface="游ゴシック" panose="020B0400000000000000" pitchFamily="50" charset="-128"/>
                          <a:cs typeface="+mn-cs"/>
                        </a:rPr>
                        <a:t>10</a:t>
                      </a:r>
                      <a:r>
                        <a:rPr lang="ja-JP" altLang="ja-JP" sz="1400" kern="1200" dirty="0">
                          <a:solidFill>
                            <a:schemeClr val="tx1"/>
                          </a:solidFill>
                          <a:effectLst/>
                          <a:latin typeface="游ゴシック" panose="020B0400000000000000" pitchFamily="50" charset="-128"/>
                          <a:ea typeface="游ゴシック" panose="020B0400000000000000" pitchFamily="50" charset="-128"/>
                          <a:cs typeface="+mn-cs"/>
                        </a:rPr>
                        <a:t>年や</a:t>
                      </a:r>
                      <a:r>
                        <a:rPr lang="en-US" altLang="ja-JP" sz="1400" kern="1200" dirty="0">
                          <a:solidFill>
                            <a:schemeClr val="tx1"/>
                          </a:solidFill>
                          <a:effectLst/>
                          <a:latin typeface="游ゴシック" panose="020B0400000000000000" pitchFamily="50" charset="-128"/>
                          <a:ea typeface="游ゴシック" panose="020B0400000000000000" pitchFamily="50" charset="-128"/>
                          <a:cs typeface="+mn-cs"/>
                        </a:rPr>
                        <a:t>20</a:t>
                      </a:r>
                      <a:r>
                        <a:rPr lang="ja-JP" altLang="ja-JP" sz="1400" kern="1200" dirty="0">
                          <a:solidFill>
                            <a:schemeClr val="tx1"/>
                          </a:solidFill>
                          <a:effectLst/>
                          <a:latin typeface="游ゴシック" panose="020B0400000000000000" pitchFamily="50" charset="-128"/>
                          <a:ea typeface="游ゴシック" panose="020B0400000000000000" pitchFamily="50" charset="-128"/>
                          <a:cs typeface="+mn-cs"/>
                        </a:rPr>
                        <a:t>年スパンの中長期的な計画ではないとお見受けしました</a:t>
                      </a:r>
                      <a:r>
                        <a:rPr lang="ja-JP" altLang="en-US" sz="1400" kern="1200" dirty="0">
                          <a:solidFill>
                            <a:schemeClr val="tx1"/>
                          </a:solidFill>
                          <a:effectLst/>
                          <a:latin typeface="游ゴシック" panose="020B0400000000000000" pitchFamily="50" charset="-128"/>
                          <a:ea typeface="游ゴシック" panose="020B0400000000000000" pitchFamily="50" charset="-128"/>
                          <a:cs typeface="+mn-cs"/>
                        </a:rPr>
                        <a:t>。一時的な</a:t>
                      </a:r>
                      <a:r>
                        <a:rPr lang="ja-JP" altLang="ja-JP" sz="1400" kern="1200" dirty="0">
                          <a:solidFill>
                            <a:schemeClr val="tx1"/>
                          </a:solidFill>
                          <a:effectLst/>
                          <a:latin typeface="+mn-lt"/>
                          <a:ea typeface="+mn-ea"/>
                          <a:cs typeface="+mn-cs"/>
                        </a:rPr>
                        <a:t>状態修繕や破損箇所の修繕</a:t>
                      </a:r>
                      <a:r>
                        <a:rPr lang="ja-JP" altLang="en-US" sz="1400" kern="1200" dirty="0">
                          <a:solidFill>
                            <a:schemeClr val="tx1"/>
                          </a:solidFill>
                          <a:effectLst/>
                          <a:latin typeface="+mn-lt"/>
                          <a:ea typeface="+mn-ea"/>
                          <a:cs typeface="+mn-cs"/>
                        </a:rPr>
                        <a:t>のみでは</a:t>
                      </a:r>
                      <a:r>
                        <a:rPr lang="ja-JP" altLang="ja-JP" sz="1400" kern="1200" dirty="0">
                          <a:solidFill>
                            <a:schemeClr val="tx1"/>
                          </a:solidFill>
                          <a:effectLst/>
                          <a:latin typeface="+mn-lt"/>
                          <a:ea typeface="+mn-ea"/>
                          <a:cs typeface="+mn-cs"/>
                        </a:rPr>
                        <a:t>、部分修繕を繰り返すことでコスト効率が悪化</a:t>
                      </a:r>
                      <a:r>
                        <a:rPr lang="ja-JP" altLang="en-US" sz="1400" kern="1200" dirty="0">
                          <a:solidFill>
                            <a:schemeClr val="tx1"/>
                          </a:solidFill>
                          <a:effectLst/>
                          <a:latin typeface="+mn-lt"/>
                          <a:ea typeface="+mn-ea"/>
                          <a:cs typeface="+mn-cs"/>
                        </a:rPr>
                        <a:t>するおそれがあります。</a:t>
                      </a:r>
                      <a:endParaRPr lang="en-US" sz="1400" u="none" strike="noStrike" cap="none" spc="0" dirty="0">
                        <a:solidFill>
                          <a:schemeClr val="tx1"/>
                        </a:solidFill>
                        <a:latin typeface="游ゴシック" panose="020B0400000000000000" pitchFamily="50" charset="-128"/>
                        <a:ea typeface="游ゴシック" panose="020B0400000000000000" pitchFamily="50" charset="-128"/>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186296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10</a:t>
                      </a:r>
                      <a:r>
                        <a:rPr lang="ja-JP" altLang="en-US" sz="1400" u="none" strike="noStrike" cap="none" spc="0" dirty="0">
                          <a:solidFill>
                            <a:srgbClr val="000000">
                              <a:alpha val="100000"/>
                            </a:srgbClr>
                          </a:solidFill>
                          <a:latin typeface="游ゴシック"/>
                        </a:rPr>
                        <a:t>年</a:t>
                      </a:r>
                      <a:r>
                        <a:rPr lang="en-US" altLang="ja-JP" sz="1400" u="none" strike="noStrike" cap="none" spc="0" dirty="0">
                          <a:solidFill>
                            <a:srgbClr val="000000">
                              <a:alpha val="100000"/>
                            </a:srgbClr>
                          </a:solidFill>
                          <a:latin typeface="游ゴシック"/>
                        </a:rPr>
                        <a:t>~20</a:t>
                      </a:r>
                      <a:r>
                        <a:rPr lang="ja-JP" altLang="en-US" sz="1400" u="none" strike="noStrike" cap="none" spc="0" dirty="0">
                          <a:solidFill>
                            <a:srgbClr val="000000">
                              <a:alpha val="100000"/>
                            </a:srgbClr>
                          </a:solidFill>
                          <a:latin typeface="游ゴシック"/>
                        </a:rPr>
                        <a:t>年スパンでの中長期修繕計画の策定をお勧めします。</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865137">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・本報告書 </a:t>
                      </a:r>
                      <a:r>
                        <a:rPr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P40</a:t>
                      </a:r>
                    </a:p>
                    <a:p>
                      <a:pPr marL="0" marR="0" lvl="0" indent="0" algn="l" defTabSz="914400" rtl="0" eaLnBrk="1" fontAlgn="ctr" latinLnBrk="0" hangingPunct="1">
                        <a:lnSpc>
                          <a:spcPct val="100000"/>
                        </a:lnSpc>
                        <a:spcBef>
                          <a:spcPts val="0"/>
                        </a:spcBef>
                        <a:spcAft>
                          <a:spcPts val="0"/>
                        </a:spcAft>
                        <a:buClrTx/>
                        <a:buSzTx/>
                        <a:buFontTx/>
                        <a:buNone/>
                        <a:tabLst/>
                        <a:defRPr/>
                      </a:pPr>
                      <a:r>
                        <a:rPr kumimoji="1" lang="en-US" altLang="ja-JP"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kumimoji="1" lang="ja-JP" altLang="en-US" sz="1400" b="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a:t>
                      </a:r>
                      <a:r>
                        <a:rPr kumimoji="1" lang="ja-JP" altLang="en-US" sz="1400" b="0" dirty="0">
                          <a:latin typeface="游ゴシック" panose="020B0400000000000000" pitchFamily="50" charset="-128"/>
                          <a:ea typeface="游ゴシック" panose="020B0400000000000000" pitchFamily="50" charset="-128"/>
                        </a:rPr>
                        <a:t>資料２．建物の修繕計画について」</a:t>
                      </a:r>
                      <a:endParaRPr kumimoji="1" lang="en-US" altLang="ja-JP" sz="1400" b="0" dirty="0">
                        <a:solidFill>
                          <a:schemeClr val="tx1"/>
                        </a:solidFill>
                        <a:latin typeface="游ゴシック" panose="020B0400000000000000" pitchFamily="50" charset="-128"/>
                        <a:ea typeface="游ゴシック" panose="020B0400000000000000" pitchFamily="50" charset="-128"/>
                      </a:endParaRPr>
                    </a:p>
                    <a:p>
                      <a:pPr marL="0" marR="0" lvl="0" indent="0" algn="ctr" rtl="0" fontAlgn="ctr">
                        <a:lnSpc>
                          <a:spcPct val="100000"/>
                        </a:lnSpc>
                        <a:spcBef>
                          <a:spcPts val="0"/>
                        </a:spcBef>
                        <a:spcAft>
                          <a:spcPts val="0"/>
                        </a:spcAft>
                      </a:pPr>
                      <a:endParaRPr lang="en-US" sz="1400" b="0" u="none" strike="noStrike" cap="none" spc="0" dirty="0">
                        <a:solidFill>
                          <a:srgbClr val="000000">
                            <a:alpha val="100000"/>
                          </a:srgbClr>
                        </a:solidFill>
                        <a:latin typeface="+mn-ea"/>
                        <a:ea typeface="+mn-ea"/>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435781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973395724"/>
              </p:ext>
            </p:extLst>
          </p:nvPr>
        </p:nvGraphicFramePr>
        <p:xfrm>
          <a:off x="352430" y="1196752"/>
          <a:ext cx="9229720" cy="5184576"/>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75368">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93872">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外壁及び屋根の定期的な点検</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MIZUMORI</a:t>
                      </a:r>
                      <a:r>
                        <a:rPr lang="ja-JP" altLang="en-US" sz="1400" u="none" strike="noStrike" cap="none" spc="0" dirty="0">
                          <a:solidFill>
                            <a:srgbClr val="000000">
                              <a:alpha val="100000"/>
                            </a:srgbClr>
                          </a:solidFill>
                          <a:latin typeface="游ゴシック"/>
                        </a:rPr>
                        <a:t>館</a:t>
                      </a:r>
                      <a:r>
                        <a:rPr lang="en-US" altLang="ja-JP"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2501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chemeClr val="tx1"/>
                          </a:solidFill>
                          <a:latin typeface="游ゴシック"/>
                        </a:rPr>
                        <a:t>外壁スレート材の固定具のひび割れや固定具の離脱が顕著に見受けられましたが、建物の劣化状況について定期的な点検は実施していないと伺いました。</a:t>
                      </a:r>
                      <a:endParaRPr lang="en-US" sz="14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0160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屋根・外壁を対象とした定期点検を実施し、固定具の不具合やひび割れの早期把握・是正を行う。</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93624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11" name="図 10">
            <a:extLst>
              <a:ext uri="{FF2B5EF4-FFF2-40B4-BE49-F238E27FC236}">
                <a16:creationId xmlns:a16="http://schemas.microsoft.com/office/drawing/2014/main" id="{B98EBF91-9D20-48A9-A01D-FDD41B955B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7977" y="1967381"/>
            <a:ext cx="2576463" cy="1932347"/>
          </a:xfrm>
          <a:prstGeom prst="rect">
            <a:avLst/>
          </a:prstGeom>
        </p:spPr>
      </p:pic>
      <p:pic>
        <p:nvPicPr>
          <p:cNvPr id="18" name="図 17">
            <a:extLst>
              <a:ext uri="{FF2B5EF4-FFF2-40B4-BE49-F238E27FC236}">
                <a16:creationId xmlns:a16="http://schemas.microsoft.com/office/drawing/2014/main" id="{698EE3BF-1480-480B-A6D9-EE6C5CE82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4589" y="4076736"/>
            <a:ext cx="2599851" cy="1949888"/>
          </a:xfrm>
          <a:prstGeom prst="rect">
            <a:avLst/>
          </a:prstGeom>
        </p:spPr>
      </p:pic>
      <p:sp>
        <p:nvSpPr>
          <p:cNvPr id="19" name="正方形/長方形 18">
            <a:extLst>
              <a:ext uri="{FF2B5EF4-FFF2-40B4-BE49-F238E27FC236}">
                <a16:creationId xmlns:a16="http://schemas.microsoft.com/office/drawing/2014/main" id="{F69F87CB-C341-4006-94EC-6C7ABC3656D9}"/>
              </a:ext>
            </a:extLst>
          </p:cNvPr>
          <p:cNvSpPr/>
          <p:nvPr/>
        </p:nvSpPr>
        <p:spPr>
          <a:xfrm>
            <a:off x="7182073" y="4797152"/>
            <a:ext cx="79208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99BAA68-8BF4-4455-BEDF-23B1CF614EB5}"/>
              </a:ext>
            </a:extLst>
          </p:cNvPr>
          <p:cNvSpPr txBox="1"/>
          <p:nvPr/>
        </p:nvSpPr>
        <p:spPr>
          <a:xfrm>
            <a:off x="7191851" y="5749834"/>
            <a:ext cx="1723549" cy="276999"/>
          </a:xfrm>
          <a:prstGeom prst="rect">
            <a:avLst/>
          </a:prstGeom>
          <a:solidFill>
            <a:schemeClr val="bg1"/>
          </a:solidFill>
          <a:ln>
            <a:solidFill>
              <a:schemeClr val="tx1"/>
            </a:solidFill>
          </a:ln>
        </p:spPr>
        <p:txBody>
          <a:bodyPr wrap="none" rtlCol="0">
            <a:spAutoFit/>
          </a:bodyPr>
          <a:lstStyle/>
          <a:p>
            <a:r>
              <a:rPr kumimoji="1" lang="ja-JP" altLang="en-US" sz="1200" dirty="0"/>
              <a:t>スレート固定具の離脱</a:t>
            </a:r>
          </a:p>
        </p:txBody>
      </p:sp>
      <p:cxnSp>
        <p:nvCxnSpPr>
          <p:cNvPr id="22" name="直線コネクタ 21">
            <a:extLst>
              <a:ext uri="{FF2B5EF4-FFF2-40B4-BE49-F238E27FC236}">
                <a16:creationId xmlns:a16="http://schemas.microsoft.com/office/drawing/2014/main" id="{17AAE431-C3EF-4487-8E6D-0AA1AB8455B2}"/>
              </a:ext>
            </a:extLst>
          </p:cNvPr>
          <p:cNvCxnSpPr>
            <a:cxnSpLocks/>
            <a:stCxn id="19" idx="2"/>
            <a:endCxn id="20" idx="0"/>
          </p:cNvCxnSpPr>
          <p:nvPr/>
        </p:nvCxnSpPr>
        <p:spPr>
          <a:xfrm>
            <a:off x="7578117" y="5373216"/>
            <a:ext cx="475509" cy="3766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417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3243610020"/>
              </p:ext>
            </p:extLst>
          </p:nvPr>
        </p:nvGraphicFramePr>
        <p:xfrm>
          <a:off x="352430" y="1196752"/>
          <a:ext cx="9229720" cy="5184576"/>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75368">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93872">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屋外保管物の屋内移動の徹底</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MIZUMORI</a:t>
                      </a:r>
                      <a:r>
                        <a:rPr lang="ja-JP" altLang="en-US" sz="1400" u="none" strike="noStrike" cap="none" spc="0" dirty="0">
                          <a:solidFill>
                            <a:srgbClr val="000000">
                              <a:alpha val="100000"/>
                            </a:srgbClr>
                          </a:solidFill>
                          <a:latin typeface="游ゴシック"/>
                        </a:rPr>
                        <a:t>館</a:t>
                      </a:r>
                      <a:r>
                        <a:rPr lang="en-US" altLang="ja-JP"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2501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chemeClr val="tx1"/>
                          </a:solidFill>
                          <a:latin typeface="游ゴシック"/>
                        </a:rPr>
                        <a:t>台風接近時に屋外保管品が放置されており、強風時の飛散や二次被害のリスクが高い。</a:t>
                      </a:r>
                      <a:endParaRPr lang="en-US" sz="14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0160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不要部材の撤去と台風接近時には屋外保管品を屋内へ移動、または固定する運用を徹底する。</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93624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7" name="図 6">
            <a:extLst>
              <a:ext uri="{FF2B5EF4-FFF2-40B4-BE49-F238E27FC236}">
                <a16:creationId xmlns:a16="http://schemas.microsoft.com/office/drawing/2014/main" id="{C6B05615-0D16-4356-860D-69D377D791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7977" y="2060848"/>
            <a:ext cx="2526638" cy="1894979"/>
          </a:xfrm>
          <a:prstGeom prst="rect">
            <a:avLst/>
          </a:prstGeom>
        </p:spPr>
      </p:pic>
      <p:pic>
        <p:nvPicPr>
          <p:cNvPr id="9" name="図 8">
            <a:extLst>
              <a:ext uri="{FF2B5EF4-FFF2-40B4-BE49-F238E27FC236}">
                <a16:creationId xmlns:a16="http://schemas.microsoft.com/office/drawing/2014/main" id="{145550C9-D6D3-4CAE-A408-66DEBDEEC7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7390" y="4221088"/>
            <a:ext cx="2526638" cy="1894979"/>
          </a:xfrm>
          <a:prstGeom prst="rect">
            <a:avLst/>
          </a:prstGeom>
        </p:spPr>
      </p:pic>
    </p:spTree>
    <p:extLst>
      <p:ext uri="{BB962C8B-B14F-4D97-AF65-F5344CB8AC3E}">
        <p14:creationId xmlns:p14="http://schemas.microsoft.com/office/powerpoint/2010/main" val="325991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1653554087"/>
              </p:ext>
            </p:extLst>
          </p:nvPr>
        </p:nvGraphicFramePr>
        <p:xfrm>
          <a:off x="352430" y="1196752"/>
          <a:ext cx="9229720" cy="5184576"/>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75368">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93872">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風災</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雨樋の修繕</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チタン工場</a:t>
                      </a:r>
                      <a:r>
                        <a:rPr lang="en-US" altLang="ja-JP" sz="1400" u="none" strike="noStrike" cap="none" spc="0" dirty="0">
                          <a:solidFill>
                            <a:srgbClr val="000000">
                              <a:alpha val="100000"/>
                            </a:srgbClr>
                          </a:solidFill>
                          <a:latin typeface="游ゴシック"/>
                        </a:rPr>
                        <a:t>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2501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chemeClr val="tx1"/>
                          </a:solidFill>
                          <a:latin typeface="游ゴシック"/>
                        </a:rPr>
                        <a:t>縦樋が一部外れかけており、強風時の落下や排水不良が懸念される。</a:t>
                      </a:r>
                      <a:endParaRPr lang="en-US" sz="14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0160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外れかけている雨樋の修繕を行い、あわせて定期的な点検を実施する。</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93624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993E2427-7698-4524-9C28-AEC225B7DE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9905" y="2780928"/>
            <a:ext cx="3611893" cy="2708920"/>
          </a:xfrm>
          <a:prstGeom prst="rect">
            <a:avLst/>
          </a:prstGeom>
        </p:spPr>
      </p:pic>
    </p:spTree>
    <p:extLst>
      <p:ext uri="{BB962C8B-B14F-4D97-AF65-F5344CB8AC3E}">
        <p14:creationId xmlns:p14="http://schemas.microsoft.com/office/powerpoint/2010/main" val="3703871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1326607641"/>
              </p:ext>
            </p:extLst>
          </p:nvPr>
        </p:nvGraphicFramePr>
        <p:xfrm>
          <a:off x="352430" y="1196752"/>
          <a:ext cx="9229720" cy="5184576"/>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251007">
                  <a:extLst>
                    <a:ext uri="{9D8B030D-6E8A-4147-A177-3AD203B41FA5}">
                      <a16:colId xmlns:a16="http://schemas.microsoft.com/office/drawing/2014/main" val="20006"/>
                    </a:ext>
                  </a:extLst>
                </a:gridCol>
                <a:gridCol w="1440881">
                  <a:extLst>
                    <a:ext uri="{9D8B030D-6E8A-4147-A177-3AD203B41FA5}">
                      <a16:colId xmlns:a16="http://schemas.microsoft.com/office/drawing/2014/main" val="20012"/>
                    </a:ext>
                  </a:extLst>
                </a:gridCol>
                <a:gridCol w="2768916">
                  <a:extLst>
                    <a:ext uri="{9D8B030D-6E8A-4147-A177-3AD203B41FA5}">
                      <a16:colId xmlns:a16="http://schemas.microsoft.com/office/drawing/2014/main" val="20014"/>
                    </a:ext>
                  </a:extLst>
                </a:gridCol>
              </a:tblGrid>
              <a:tr h="175368">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493872">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その他</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gridSpan="2">
                  <a:txBody>
                    <a:bodyPr/>
                    <a:lstStyle/>
                    <a:p>
                      <a:pPr marL="47625" marR="0" lvl="0" indent="0" algn="ctr" rtl="0" fontAlgn="ctr">
                        <a:lnSpc>
                          <a:spcPct val="100000"/>
                        </a:lnSpc>
                        <a:spcBef>
                          <a:spcPts val="0"/>
                        </a:spcBef>
                        <a:spcAft>
                          <a:spcPts val="0"/>
                        </a:spcAft>
                      </a:pPr>
                      <a:r>
                        <a:rPr lang="ja-JP" altLang="en-US" sz="1400" u="none" strike="noStrike" cap="none" spc="0" dirty="0">
                          <a:solidFill>
                            <a:schemeClr val="tx1"/>
                          </a:solidFill>
                          <a:latin typeface="游ゴシック"/>
                        </a:rPr>
                        <a:t>動線表示ライン</a:t>
                      </a:r>
                      <a:r>
                        <a:rPr lang="ja-JP" altLang="en-US" sz="1400" u="none" strike="noStrike" cap="none" spc="0" dirty="0">
                          <a:solidFill>
                            <a:srgbClr val="000000">
                              <a:alpha val="100000"/>
                            </a:srgbClr>
                          </a:solidFill>
                          <a:latin typeface="游ゴシック"/>
                        </a:rPr>
                        <a:t>の再塗装</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チタン工場</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525016">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chemeClr val="tx1"/>
                          </a:solidFill>
                          <a:latin typeface="游ゴシック"/>
                        </a:rPr>
                        <a:t>工場内の導線表示ラインが消えかかっており、通路と作業区画のゾーン分けが不明瞭となっています。</a:t>
                      </a:r>
                      <a:endParaRPr lang="en-US" sz="14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gridSpan="2">
                  <a:txBody>
                    <a:bodyPr/>
                    <a:lstStyle/>
                    <a:p>
                      <a:pPr marL="0" marR="0" lvl="0" indent="0" algn="ctr" rtl="0" fontAlgn="ctr">
                        <a:lnSpc>
                          <a:spcPct val="100000"/>
                        </a:lnSpc>
                        <a:spcBef>
                          <a:spcPts val="0"/>
                        </a:spcBef>
                        <a:spcAft>
                          <a:spcPts val="0"/>
                        </a:spcAft>
                      </a:pP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rowSpan="3"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0160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安全通路ラインを再描画し、視認性を確保する。</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93624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mn-ea"/>
                          <a:ea typeface="+mn-ea"/>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2"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7D7CCBCA-9532-4156-8ACA-BED42592F9C0}"/>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5" name="スライド番号プレースホルダー 5">
            <a:extLst>
              <a:ext uri="{FF2B5EF4-FFF2-40B4-BE49-F238E27FC236}">
                <a16:creationId xmlns:a16="http://schemas.microsoft.com/office/drawing/2014/main" id="{EB5202CE-E1DD-4A94-B138-ADBD7B45B3AE}"/>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EE8904F8-026D-4E25-B5EA-A22B739760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1913" y="2852936"/>
            <a:ext cx="3513884" cy="2635413"/>
          </a:xfrm>
          <a:prstGeom prst="rect">
            <a:avLst/>
          </a:prstGeom>
        </p:spPr>
      </p:pic>
    </p:spTree>
    <p:extLst>
      <p:ext uri="{BB962C8B-B14F-4D97-AF65-F5344CB8AC3E}">
        <p14:creationId xmlns:p14="http://schemas.microsoft.com/office/powerpoint/2010/main" val="1566112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4039604300"/>
              </p:ext>
            </p:extLst>
          </p:nvPr>
        </p:nvGraphicFramePr>
        <p:xfrm>
          <a:off x="352430" y="1196752"/>
          <a:ext cx="9229720" cy="5258569"/>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3052615">
                  <a:extLst>
                    <a:ext uri="{9D8B030D-6E8A-4147-A177-3AD203B41FA5}">
                      <a16:colId xmlns:a16="http://schemas.microsoft.com/office/drawing/2014/main" val="20006"/>
                    </a:ext>
                  </a:extLst>
                </a:gridCol>
                <a:gridCol w="3408189">
                  <a:extLst>
                    <a:ext uri="{9D8B030D-6E8A-4147-A177-3AD203B41FA5}">
                      <a16:colId xmlns:a16="http://schemas.microsoft.com/office/drawing/2014/main" val="20014"/>
                    </a:ext>
                  </a:extLst>
                </a:gridCol>
              </a:tblGrid>
              <a:tr h="206464">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場所</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600865">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25-09</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r>
                        <a:rPr lang="en-US" altLang="ja-JP" sz="1400" u="none" strike="noStrike" cap="none" spc="0" dirty="0">
                          <a:solidFill>
                            <a:srgbClr val="000000">
                              <a:alpha val="100000"/>
                            </a:srgbClr>
                          </a:solidFill>
                          <a:latin typeface="游ゴシック"/>
                        </a:rPr>
                        <a:t>C</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プッシュ型情報の活用</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12541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防災情報は天気予報やニュースなどから情報収集していると伺いました。発災時には、調査対象周辺の防災情報がタイムリーに確認できないおそれがあります。また、防災情報の取得に漏れがあった場合は、各種対策の判断に支障をきたすおそれがあります。</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a:txBody>
                    <a:bodyPr/>
                    <a:lstStyle/>
                    <a:p>
                      <a:pPr marL="0" marR="0" lvl="0" indent="0" algn="l" rtl="0" fontAlgn="base">
                        <a:lnSpc>
                          <a:spcPct val="100000"/>
                        </a:lnSpc>
                        <a:spcBef>
                          <a:spcPts val="0"/>
                        </a:spcBef>
                        <a:spcAft>
                          <a:spcPts val="0"/>
                        </a:spcAft>
                      </a:pPr>
                      <a:endParaRPr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1316046">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気象庁</a:t>
                      </a:r>
                      <a:r>
                        <a:rPr lang="en-US" altLang="ja-JP" sz="1400" u="none" strike="noStrike" cap="none" spc="0" dirty="0">
                          <a:solidFill>
                            <a:srgbClr val="000000">
                              <a:alpha val="100000"/>
                            </a:srgbClr>
                          </a:solidFill>
                          <a:latin typeface="游ゴシック"/>
                        </a:rPr>
                        <a:t>HP</a:t>
                      </a:r>
                      <a:r>
                        <a:rPr lang="ja-JP" altLang="en-US" sz="1400" u="none" strike="noStrike" cap="none" spc="0" dirty="0">
                          <a:solidFill>
                            <a:srgbClr val="000000">
                              <a:alpha val="100000"/>
                            </a:srgbClr>
                          </a:solidFill>
                          <a:latin typeface="游ゴシック"/>
                        </a:rPr>
                        <a:t>と併せて、プッシュ型通知による防災情報の収集をお勧めします。防災担当者および従業員は</a:t>
                      </a:r>
                      <a:r>
                        <a:rPr lang="en-US" altLang="ja-JP" sz="1400" u="none" strike="noStrike" cap="none" spc="0" dirty="0">
                          <a:solidFill>
                            <a:srgbClr val="000000">
                              <a:alpha val="100000"/>
                            </a:srgbClr>
                          </a:solidFill>
                          <a:latin typeface="游ゴシック"/>
                        </a:rPr>
                        <a:t>PC</a:t>
                      </a:r>
                      <a:r>
                        <a:rPr lang="ja-JP" altLang="en-US" sz="1400" u="none" strike="noStrike" cap="none" spc="0" dirty="0">
                          <a:solidFill>
                            <a:srgbClr val="000000">
                              <a:alpha val="100000"/>
                            </a:srgbClr>
                          </a:solidFill>
                          <a:latin typeface="游ゴシック"/>
                        </a:rPr>
                        <a:t>やスマホで通知が受け取ることができるように設定することもご検討ください。</a:t>
                      </a:r>
                      <a:endParaRPr lang="en-US" altLang="ja-JP" sz="1400" u="none" strike="noStrike" cap="none" spc="0" dirty="0">
                        <a:solidFill>
                          <a:srgbClr val="000000">
                            <a:alpha val="100000"/>
                          </a:srgbClr>
                        </a:solidFill>
                        <a:latin typeface="游ゴシック"/>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なお、参照のように鹿児島県もプッシュ型通知サービスを提供しています。</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200288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・「鹿児島県の自治体実施の住民向け防災情報提供サービス」</a:t>
                      </a:r>
                      <a:endParaRPr lang="en-US" altLang="ja-JP"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鹿児島地方気象台　　</a:t>
                      </a:r>
                      <a:endParaRPr lang="en-US" altLang="ja-JP"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a:t>
                      </a:r>
                      <a:r>
                        <a:rPr 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https://www.data.jma.go.jp/kagoshima/dis/bousai-service- </a:t>
                      </a:r>
                    </a:p>
                    <a:p>
                      <a:pPr marL="0"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      jichitai.html</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pic>
        <p:nvPicPr>
          <p:cNvPr id="13" name="図 12">
            <a:extLst>
              <a:ext uri="{FF2B5EF4-FFF2-40B4-BE49-F238E27FC236}">
                <a16:creationId xmlns:a16="http://schemas.microsoft.com/office/drawing/2014/main" id="{25270BCB-E54D-4DE0-A489-8FE9260893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63532" y="3500883"/>
            <a:ext cx="3283688" cy="1039384"/>
          </a:xfrm>
          <a:prstGeom prst="rect">
            <a:avLst/>
          </a:prstGeom>
        </p:spPr>
      </p:pic>
      <p:sp>
        <p:nvSpPr>
          <p:cNvPr id="14" name="テキスト ボックス 13">
            <a:extLst>
              <a:ext uri="{FF2B5EF4-FFF2-40B4-BE49-F238E27FC236}">
                <a16:creationId xmlns:a16="http://schemas.microsoft.com/office/drawing/2014/main" id="{FED77E13-CED5-452C-8B5C-36CE0CBB42BD}"/>
              </a:ext>
            </a:extLst>
          </p:cNvPr>
          <p:cNvSpPr txBox="1"/>
          <p:nvPr/>
        </p:nvSpPr>
        <p:spPr>
          <a:xfrm>
            <a:off x="5781140" y="4829670"/>
            <a:ext cx="4248472" cy="728847"/>
          </a:xfrm>
          <a:prstGeom prst="rect">
            <a:avLst/>
          </a:prstGeom>
          <a:noFill/>
          <a:ln w="12700">
            <a:noFill/>
          </a:ln>
        </p:spPr>
        <p:txBody>
          <a:bodyPr wrap="none" tIns="0" bIns="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prstClr val="black"/>
                </a:solidFill>
                <a:effectLst/>
                <a:uLnTx/>
                <a:uFillTx/>
                <a:latin typeface="+mn-ea"/>
                <a:cs typeface="Meiryo UI" panose="020B0604030504040204" pitchFamily="50" charset="-128"/>
              </a:rPr>
              <a:t>図：プッシュ通知によって「警戒レベル」の変化に気づくイメージ</a:t>
            </a:r>
            <a:endParaRPr kumimoji="0"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prstClr val="black"/>
                </a:solidFill>
                <a:effectLst/>
                <a:uLnTx/>
                <a:uFillTx/>
                <a:latin typeface="+mn-ea"/>
                <a:cs typeface="Meiryo UI" panose="020B0604030504040204" pitchFamily="50" charset="-128"/>
              </a:rPr>
              <a:t>（出典：気象庁</a:t>
            </a:r>
            <a:r>
              <a:rPr kumimoji="0"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rPr>
              <a:t>HP</a:t>
            </a:r>
            <a:r>
              <a:rPr kumimoji="0" lang="ja-JP" altLang="en-US" sz="800" b="0" i="0" u="none" strike="noStrike" kern="1200" cap="none" spc="0" normalizeH="0" baseline="0" noProof="0" dirty="0">
                <a:ln>
                  <a:noFill/>
                </a:ln>
                <a:solidFill>
                  <a:prstClr val="black"/>
                </a:solidFill>
                <a:effectLst/>
                <a:uLnTx/>
                <a:uFillTx/>
                <a:latin typeface="+mn-ea"/>
                <a:cs typeface="Meiryo UI" panose="020B0604030504040204" pitchFamily="50" charset="-128"/>
              </a:rPr>
              <a:t>）</a:t>
            </a:r>
            <a:endParaRPr kumimoji="0"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800" b="0" i="0" u="none" strike="noStrike" kern="1200" cap="none" spc="0" normalizeH="0" baseline="0" noProof="0" dirty="0">
              <a:ln>
                <a:noFill/>
              </a:ln>
              <a:solidFill>
                <a:prstClr val="black"/>
              </a:solidFill>
              <a:effectLst/>
              <a:uLnTx/>
              <a:uFillTx/>
              <a:latin typeface="+mn-ea"/>
              <a:cs typeface="Meiryo UI" panose="020B0604030504040204" pitchFamily="50" charset="-128"/>
            </a:endParaRPr>
          </a:p>
        </p:txBody>
      </p:sp>
      <p:sp>
        <p:nvSpPr>
          <p:cNvPr id="10" name="テキスト ボックス 9">
            <a:extLst>
              <a:ext uri="{FF2B5EF4-FFF2-40B4-BE49-F238E27FC236}">
                <a16:creationId xmlns:a16="http://schemas.microsoft.com/office/drawing/2014/main" id="{9852E69C-F43D-444C-9387-4516DC23ADF3}"/>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1" name="スライド番号プレースホルダー 5">
            <a:extLst>
              <a:ext uri="{FF2B5EF4-FFF2-40B4-BE49-F238E27FC236}">
                <a16:creationId xmlns:a16="http://schemas.microsoft.com/office/drawing/2014/main" id="{8966342E-31EB-4A1C-95D9-EF17413A3DEA}"/>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29705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91675" cy="6705600"/>
          <a:chOff x="3619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3</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a:t>
            </a:r>
          </a:p>
        </p:txBody>
      </p:sp>
      <p:graphicFrame>
        <p:nvGraphicFramePr>
          <p:cNvPr id="6" name="表 5"/>
          <p:cNvGraphicFramePr>
            <a:graphicFrameLocks noGrp="1"/>
          </p:cNvGraphicFramePr>
          <p:nvPr>
            <p:extLst>
              <p:ext uri="{D42A27DB-BD31-4B8C-83A1-F6EECF244321}">
                <p14:modId xmlns:p14="http://schemas.microsoft.com/office/powerpoint/2010/main" val="3733576398"/>
              </p:ext>
            </p:extLst>
          </p:nvPr>
        </p:nvGraphicFramePr>
        <p:xfrm>
          <a:off x="352430" y="1196752"/>
          <a:ext cx="9229720" cy="5258569"/>
        </p:xfrm>
        <a:graphic>
          <a:graphicData uri="http://schemas.openxmlformats.org/drawingml/2006/table">
            <a:tbl>
              <a:tblPr firstRow="1" bandRow="1"/>
              <a:tblGrid>
                <a:gridCol w="461486">
                  <a:extLst>
                    <a:ext uri="{9D8B030D-6E8A-4147-A177-3AD203B41FA5}">
                      <a16:colId xmlns:a16="http://schemas.microsoft.com/office/drawing/2014/main" val="20000"/>
                    </a:ext>
                  </a:extLst>
                </a:gridCol>
                <a:gridCol w="461486">
                  <a:extLst>
                    <a:ext uri="{9D8B030D-6E8A-4147-A177-3AD203B41FA5}">
                      <a16:colId xmlns:a16="http://schemas.microsoft.com/office/drawing/2014/main" val="20001"/>
                    </a:ext>
                  </a:extLst>
                </a:gridCol>
                <a:gridCol w="922972">
                  <a:extLst>
                    <a:ext uri="{9D8B030D-6E8A-4147-A177-3AD203B41FA5}">
                      <a16:colId xmlns:a16="http://schemas.microsoft.com/office/drawing/2014/main" val="20002"/>
                    </a:ext>
                  </a:extLst>
                </a:gridCol>
                <a:gridCol w="922972">
                  <a:extLst>
                    <a:ext uri="{9D8B030D-6E8A-4147-A177-3AD203B41FA5}">
                      <a16:colId xmlns:a16="http://schemas.microsoft.com/office/drawing/2014/main" val="20004"/>
                    </a:ext>
                  </a:extLst>
                </a:gridCol>
                <a:gridCol w="2548559">
                  <a:extLst>
                    <a:ext uri="{9D8B030D-6E8A-4147-A177-3AD203B41FA5}">
                      <a16:colId xmlns:a16="http://schemas.microsoft.com/office/drawing/2014/main" val="20006"/>
                    </a:ext>
                  </a:extLst>
                </a:gridCol>
                <a:gridCol w="3912245">
                  <a:extLst>
                    <a:ext uri="{9D8B030D-6E8A-4147-A177-3AD203B41FA5}">
                      <a16:colId xmlns:a16="http://schemas.microsoft.com/office/drawing/2014/main" val="20014"/>
                    </a:ext>
                  </a:extLst>
                </a:gridCol>
              </a:tblGrid>
              <a:tr h="206464">
                <a:tc grid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提案No</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重要度</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ぺリル</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内容</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場所</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600865">
                <a:tc gridSpan="2">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25-10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r>
                        <a:rPr lang="en-US" altLang="ja-JP" sz="1400" u="none" strike="noStrike" cap="none" spc="0" dirty="0">
                          <a:solidFill>
                            <a:srgbClr val="000000">
                              <a:alpha val="100000"/>
                            </a:srgbClr>
                          </a:solidFill>
                          <a:latin typeface="游ゴシック"/>
                        </a:rPr>
                        <a:t>C</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全般</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非常用備蓄品の準備</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altLang="ja-JP" sz="14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1125414">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状
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非常用の備蓄品については特に準備が無いと伺いました。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rowSpan="3">
                  <a:txBody>
                    <a:bodyPr/>
                    <a:lstStyle/>
                    <a:p>
                      <a:pPr marL="0" marR="0" lvl="0" indent="0" algn="l" rtl="0" fontAlgn="base">
                        <a:lnSpc>
                          <a:spcPct val="100000"/>
                        </a:lnSpc>
                        <a:spcBef>
                          <a:spcPts val="0"/>
                        </a:spcBef>
                        <a:spcAft>
                          <a:spcPts val="0"/>
                        </a:spcAft>
                      </a:pPr>
                      <a:endParaRPr dirty="0"/>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1316046">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対
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平均的な宿泊者数と従業員数を合計した人数</a:t>
                      </a:r>
                      <a:r>
                        <a:rPr lang="en-US" altLang="ja-JP"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×3</a:t>
                      </a:r>
                      <a:r>
                        <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rPr>
                        <a:t>日分の備蓄品を準備することをお勧め</a:t>
                      </a:r>
                      <a:r>
                        <a:rPr lang="ja-JP" altLang="en-US" sz="1400" u="none" strike="noStrike" cap="none" spc="0" dirty="0">
                          <a:solidFill>
                            <a:srgbClr val="000000">
                              <a:alpha val="100000"/>
                            </a:srgbClr>
                          </a:solidFill>
                          <a:latin typeface="游ゴシック" panose="020B0400000000000000" pitchFamily="50" charset="-128"/>
                          <a:ea typeface="+mn-ea"/>
                        </a:rPr>
                        <a:t>します。</a:t>
                      </a:r>
                      <a:endParaRPr kumimoji="1" lang="en-US" altLang="ja-JP" sz="1400" u="none" strike="noStrike" cap="none" spc="0" dirty="0">
                        <a:solidFill>
                          <a:srgbClr val="000000">
                            <a:alpha val="100000"/>
                          </a:srgbClr>
                        </a:solidFill>
                        <a:latin typeface="游ゴシック" panose="020B0400000000000000" pitchFamily="50" charset="-128"/>
                        <a:ea typeface="+mn-ea"/>
                      </a:endParaRPr>
                    </a:p>
                    <a:p>
                      <a:pPr marL="0" marR="0" lvl="0" indent="0" algn="l" rtl="0" fontAlgn="ctr">
                        <a:lnSpc>
                          <a:spcPct val="100000"/>
                        </a:lnSpc>
                        <a:spcBef>
                          <a:spcPts val="0"/>
                        </a:spcBef>
                        <a:spcAft>
                          <a:spcPts val="0"/>
                        </a:spcAft>
                      </a:pPr>
                      <a:endParaRPr lang="ja-JP" altLang="en-US" sz="1400" u="none" strike="noStrike" cap="none" spc="0" dirty="0">
                        <a:solidFill>
                          <a:srgbClr val="000000">
                            <a:alpha val="100000"/>
                          </a:srgbClr>
                        </a:solidFill>
                        <a:latin typeface="游ゴシック" panose="020B0400000000000000" pitchFamily="50" charset="-128"/>
                        <a:ea typeface="游ゴシック" panose="020B0400000000000000" pitchFamily="50" charset="-128"/>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2002884">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参
照</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panose="020B0400000000000000" pitchFamily="50" charset="-128"/>
                          <a:ea typeface="+mn-ea"/>
                        </a:rPr>
                        <a:t>・「</a:t>
                      </a:r>
                      <a:r>
                        <a:rPr kumimoji="1" lang="ja-JP" altLang="en-US" sz="1400" dirty="0">
                          <a:latin typeface="游ゴシック" panose="020B0400000000000000" pitchFamily="50" charset="-128"/>
                          <a:ea typeface="+mn-ea"/>
                        </a:rPr>
                        <a:t>一斉帰宅抑制における従業員等のための備蓄の考え方」</a:t>
                      </a:r>
                      <a:endParaRPr kumimoji="1" lang="en-US" altLang="ja-JP" sz="1400" dirty="0">
                        <a:latin typeface="游ゴシック" panose="020B0400000000000000" pitchFamily="50" charset="-128"/>
                        <a:ea typeface="+mn-ea"/>
                      </a:endParaRPr>
                    </a:p>
                    <a:p>
                      <a:pPr marL="0" marR="0" lvl="0" indent="0" algn="l" rtl="0" fontAlgn="ctr">
                        <a:lnSpc>
                          <a:spcPct val="100000"/>
                        </a:lnSpc>
                        <a:spcBef>
                          <a:spcPts val="0"/>
                        </a:spcBef>
                        <a:spcAft>
                          <a:spcPts val="0"/>
                        </a:spcAft>
                      </a:pPr>
                      <a:r>
                        <a:rPr kumimoji="1" lang="en-US" altLang="ja-JP" sz="1400" dirty="0">
                          <a:latin typeface="游ゴシック" panose="020B0400000000000000" pitchFamily="50" charset="-128"/>
                          <a:ea typeface="+mn-ea"/>
                        </a:rPr>
                        <a:t>      </a:t>
                      </a:r>
                      <a:r>
                        <a:rPr kumimoji="1" lang="ja-JP" altLang="en-US" sz="1400" dirty="0">
                          <a:latin typeface="游ゴシック" panose="020B0400000000000000" pitchFamily="50" charset="-128"/>
                          <a:ea typeface="+mn-ea"/>
                        </a:rPr>
                        <a:t>内閣府</a:t>
                      </a:r>
                      <a:endParaRPr kumimoji="1" lang="en-US" altLang="ja-JP" sz="1400" dirty="0">
                        <a:latin typeface="游ゴシック" panose="020B0400000000000000" pitchFamily="50" charset="-128"/>
                        <a:ea typeface="+mn-ea"/>
                      </a:endParaRPr>
                    </a:p>
                    <a:p>
                      <a:pPr marL="0" marR="0" lvl="0" indent="0" algn="l" rtl="0" fontAlgn="ctr">
                        <a:lnSpc>
                          <a:spcPct val="100000"/>
                        </a:lnSpc>
                        <a:spcBef>
                          <a:spcPts val="0"/>
                        </a:spcBef>
                        <a:spcAft>
                          <a:spcPts val="0"/>
                        </a:spcAft>
                      </a:pPr>
                      <a:r>
                        <a:rPr kumimoji="1" lang="ja-JP" altLang="en-US" sz="1400" dirty="0">
                          <a:latin typeface="游ゴシック" panose="020B0400000000000000" pitchFamily="50" charset="-128"/>
                          <a:ea typeface="+mn-ea"/>
                        </a:rPr>
                        <a:t>　　</a:t>
                      </a:r>
                      <a:r>
                        <a:rPr kumimoji="1" lang="en-US" altLang="ja-JP" sz="1400" dirty="0">
                          <a:latin typeface="游ゴシック" panose="020B0400000000000000" pitchFamily="50" charset="-128"/>
                          <a:ea typeface="+mn-ea"/>
                        </a:rPr>
                        <a:t>https://www.bousai.go.jp/jishin/kitakukonnan/pdf/</a:t>
                      </a:r>
                    </a:p>
                    <a:p>
                      <a:pPr marL="0" marR="0" lvl="0" indent="0" algn="l" rtl="0" fontAlgn="ctr">
                        <a:lnSpc>
                          <a:spcPct val="100000"/>
                        </a:lnSpc>
                        <a:spcBef>
                          <a:spcPts val="0"/>
                        </a:spcBef>
                        <a:spcAft>
                          <a:spcPts val="0"/>
                        </a:spcAft>
                      </a:pPr>
                      <a:r>
                        <a:rPr kumimoji="1" lang="en-US" altLang="ja-JP" sz="1400" dirty="0">
                          <a:latin typeface="游ゴシック" panose="020B0400000000000000" pitchFamily="50" charset="-128"/>
                          <a:ea typeface="+mn-ea"/>
                        </a:rPr>
                        <a:t>       kitakukonnan_guideline.pdf</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v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BFBFBF"/>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
        <p:nvSpPr>
          <p:cNvPr id="11" name="テキスト ボックス 10">
            <a:extLst>
              <a:ext uri="{FF2B5EF4-FFF2-40B4-BE49-F238E27FC236}">
                <a16:creationId xmlns:a16="http://schemas.microsoft.com/office/drawing/2014/main" id="{E183BE57-958A-4F58-B0C4-CE054DC6294A}"/>
              </a:ext>
            </a:extLst>
          </p:cNvPr>
          <p:cNvSpPr txBox="1"/>
          <p:nvPr/>
        </p:nvSpPr>
        <p:spPr>
          <a:xfrm>
            <a:off x="5909614" y="5106650"/>
            <a:ext cx="4420147" cy="138499"/>
          </a:xfrm>
          <a:prstGeom prst="rect">
            <a:avLst/>
          </a:prstGeom>
          <a:noFill/>
          <a:ln>
            <a:noFill/>
          </a:ln>
        </p:spPr>
        <p:txBody>
          <a:bodyPr wrap="square" lIns="0" tIns="0" rIns="0" bIns="0" rtlCol="0" anchor="ctr" anchorCtr="0">
            <a:spAutoFit/>
          </a:bodyPr>
          <a:lstStyle/>
          <a:p>
            <a:r>
              <a:rPr kumimoji="1" lang="ja-JP" altLang="en-US" sz="900" dirty="0">
                <a:latin typeface="游ゴシック" panose="020B0400000000000000" pitchFamily="50" charset="-128"/>
                <a:ea typeface="游ゴシック" panose="020B0400000000000000" pitchFamily="50" charset="-128"/>
              </a:rPr>
              <a:t>図：内閣府「一斉帰宅抑制における従業員等のための備蓄の考え方」</a:t>
            </a:r>
          </a:p>
        </p:txBody>
      </p:sp>
      <p:graphicFrame>
        <p:nvGraphicFramePr>
          <p:cNvPr id="12" name="オブジェクト 11">
            <a:extLst>
              <a:ext uri="{FF2B5EF4-FFF2-40B4-BE49-F238E27FC236}">
                <a16:creationId xmlns:a16="http://schemas.microsoft.com/office/drawing/2014/main" id="{8DCDAC3E-AAAB-48DD-9256-264D3212CBD8}"/>
              </a:ext>
            </a:extLst>
          </p:cNvPr>
          <p:cNvGraphicFramePr>
            <a:graphicFrameLocks noChangeAspect="1"/>
          </p:cNvGraphicFramePr>
          <p:nvPr>
            <p:extLst>
              <p:ext uri="{D42A27DB-BD31-4B8C-83A1-F6EECF244321}">
                <p14:modId xmlns:p14="http://schemas.microsoft.com/office/powerpoint/2010/main" val="736869383"/>
              </p:ext>
            </p:extLst>
          </p:nvPr>
        </p:nvGraphicFramePr>
        <p:xfrm>
          <a:off x="5928813" y="3429000"/>
          <a:ext cx="3464469" cy="1597898"/>
        </p:xfrm>
        <a:graphic>
          <a:graphicData uri="http://schemas.openxmlformats.org/presentationml/2006/ole">
            <mc:AlternateContent xmlns:mc="http://schemas.openxmlformats.org/markup-compatibility/2006">
              <mc:Choice xmlns:v="urn:schemas-microsoft-com:vml" Requires="v">
                <p:oleObj name="ワークシート" r:id="rId2" imgW="4667389" imgH="2152498" progId="Excel.Sheet.12">
                  <p:embed/>
                </p:oleObj>
              </mc:Choice>
              <mc:Fallback>
                <p:oleObj name="ワークシート" r:id="rId2" imgW="4667389" imgH="2152498" progId="Excel.Sheet.12">
                  <p:embed/>
                  <p:pic>
                    <p:nvPicPr>
                      <p:cNvPr id="4" name="オブジェクト 3"/>
                      <p:cNvPicPr/>
                      <p:nvPr/>
                    </p:nvPicPr>
                    <p:blipFill>
                      <a:blip r:embed="rId3"/>
                      <a:stretch>
                        <a:fillRect/>
                      </a:stretch>
                    </p:blipFill>
                    <p:spPr>
                      <a:xfrm>
                        <a:off x="5928813" y="3429000"/>
                        <a:ext cx="3464469" cy="1597898"/>
                      </a:xfrm>
                      <a:prstGeom prst="rect">
                        <a:avLst/>
                      </a:prstGeom>
                    </p:spPr>
                  </p:pic>
                </p:oleObj>
              </mc:Fallback>
            </mc:AlternateContent>
          </a:graphicData>
        </a:graphic>
      </p:graphicFrame>
      <p:sp>
        <p:nvSpPr>
          <p:cNvPr id="10" name="テキスト ボックス 9">
            <a:extLst>
              <a:ext uri="{FF2B5EF4-FFF2-40B4-BE49-F238E27FC236}">
                <a16:creationId xmlns:a16="http://schemas.microsoft.com/office/drawing/2014/main" id="{97EF5789-A535-4ED7-BB3B-5B272D1311DC}"/>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3" name="スライド番号プレースホルダー 5">
            <a:extLst>
              <a:ext uri="{FF2B5EF4-FFF2-40B4-BE49-F238E27FC236}">
                <a16:creationId xmlns:a16="http://schemas.microsoft.com/office/drawing/2014/main" id="{DC350DD9-85E3-4F1B-A043-0FDA7829EF3D}"/>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19</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42305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pic>
        <p:nvPicPr>
          <p:cNvPr id="4" name="Image File9b8a6384-c2b2-47d0-9271-6bdb9e4dc153" descr="Image File"/>
          <p:cNvPicPr>
            <a:picLocks noChangeAspect="1"/>
          </p:cNvPicPr>
          <p:nvPr/>
        </p:nvPicPr>
        <p:blipFill>
          <a:blip r:embed="rId2"/>
          <a:stretch>
            <a:fillRect/>
          </a:stretch>
        </p:blipFill>
        <p:spPr>
          <a:xfrm>
            <a:off x="609600" y="542925"/>
            <a:ext cx="276225" cy="390525"/>
          </a:xfrm>
          <a:prstGeom prst="rect">
            <a:avLst/>
          </a:prstGeom>
          <a:noFill/>
        </p:spPr>
      </p:pic>
      <p:sp>
        <p:nvSpPr>
          <p:cNvPr id="5" name="テキスト ボックス 4"/>
          <p:cNvSpPr txBox="1"/>
          <p:nvPr/>
        </p:nvSpPr>
        <p:spPr>
          <a:xfrm>
            <a:off x="1085850" y="381000"/>
            <a:ext cx="691515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目次</a:t>
            </a:r>
          </a:p>
        </p:txBody>
      </p:sp>
      <p:grpSp>
        <p:nvGrpSpPr>
          <p:cNvPr id="7" name="Group 6"/>
          <p:cNvGrpSpPr/>
          <p:nvPr/>
        </p:nvGrpSpPr>
        <p:grpSpPr>
          <a:xfrm>
            <a:off x="1085850" y="1209675"/>
            <a:ext cx="7905750" cy="542925"/>
            <a:chOff x="1085850" y="1209675"/>
            <a:chExt cx="7905750" cy="542925"/>
          </a:xfrm>
        </p:grpSpPr>
        <p:sp>
          <p:nvSpPr>
            <p:cNvPr id="8" name="テキスト ボックス 7"/>
            <p:cNvSpPr txBox="1"/>
            <p:nvPr/>
          </p:nvSpPr>
          <p:spPr>
            <a:xfrm>
              <a:off x="1085850" y="1209675"/>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1</a:t>
              </a:r>
            </a:p>
          </p:txBody>
        </p:sp>
        <p:sp>
          <p:nvSpPr>
            <p:cNvPr id="9" name="テキスト ボックス 8"/>
            <p:cNvSpPr txBox="1"/>
            <p:nvPr/>
          </p:nvSpPr>
          <p:spPr>
            <a:xfrm>
              <a:off x="1752600" y="1209675"/>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調査概要</a:t>
              </a:r>
            </a:p>
          </p:txBody>
        </p:sp>
      </p:grpSp>
      <p:grpSp>
        <p:nvGrpSpPr>
          <p:cNvPr id="11" name="Group 10"/>
          <p:cNvGrpSpPr/>
          <p:nvPr/>
        </p:nvGrpSpPr>
        <p:grpSpPr>
          <a:xfrm>
            <a:off x="1085850" y="1847850"/>
            <a:ext cx="7905750" cy="542925"/>
            <a:chOff x="1085850" y="1847850"/>
            <a:chExt cx="7905750" cy="542925"/>
          </a:xfrm>
        </p:grpSpPr>
        <p:sp>
          <p:nvSpPr>
            <p:cNvPr id="12" name="テキスト ボックス 11"/>
            <p:cNvSpPr txBox="1"/>
            <p:nvPr/>
          </p:nvSpPr>
          <p:spPr>
            <a:xfrm>
              <a:off x="1085850" y="184785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2</a:t>
              </a:r>
            </a:p>
          </p:txBody>
        </p:sp>
        <p:sp>
          <p:nvSpPr>
            <p:cNvPr id="13" name="テキスト ボックス 12"/>
            <p:cNvSpPr txBox="1"/>
            <p:nvPr/>
          </p:nvSpPr>
          <p:spPr>
            <a:xfrm>
              <a:off x="1752600" y="184785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拠点概要</a:t>
              </a:r>
            </a:p>
          </p:txBody>
        </p:sp>
      </p:grpSp>
      <p:grpSp>
        <p:nvGrpSpPr>
          <p:cNvPr id="15" name="Group 14"/>
          <p:cNvGrpSpPr/>
          <p:nvPr/>
        </p:nvGrpSpPr>
        <p:grpSpPr>
          <a:xfrm>
            <a:off x="1085850" y="2476500"/>
            <a:ext cx="7905750" cy="542925"/>
            <a:chOff x="1085850" y="2476500"/>
            <a:chExt cx="7905750" cy="542925"/>
          </a:xfrm>
        </p:grpSpPr>
        <p:sp>
          <p:nvSpPr>
            <p:cNvPr id="16" name="テキスト ボックス 15"/>
            <p:cNvSpPr txBox="1"/>
            <p:nvPr/>
          </p:nvSpPr>
          <p:spPr>
            <a:xfrm>
              <a:off x="1085850" y="247650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3</a:t>
              </a:r>
            </a:p>
          </p:txBody>
        </p:sp>
        <p:sp>
          <p:nvSpPr>
            <p:cNvPr id="17" name="テキスト ボックス 16"/>
            <p:cNvSpPr txBox="1"/>
            <p:nvPr/>
          </p:nvSpPr>
          <p:spPr>
            <a:xfrm>
              <a:off x="1752600" y="247650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リスク低減に向けたご提案事項</a:t>
              </a:r>
            </a:p>
          </p:txBody>
        </p:sp>
      </p:grpSp>
      <p:grpSp>
        <p:nvGrpSpPr>
          <p:cNvPr id="19" name="Group 18"/>
          <p:cNvGrpSpPr/>
          <p:nvPr/>
        </p:nvGrpSpPr>
        <p:grpSpPr>
          <a:xfrm>
            <a:off x="1085850" y="3114675"/>
            <a:ext cx="7905750" cy="542925"/>
            <a:chOff x="1085850" y="3114675"/>
            <a:chExt cx="7905750" cy="542925"/>
          </a:xfrm>
        </p:grpSpPr>
        <p:sp>
          <p:nvSpPr>
            <p:cNvPr id="20" name="テキスト ボックス 19"/>
            <p:cNvSpPr txBox="1"/>
            <p:nvPr/>
          </p:nvSpPr>
          <p:spPr>
            <a:xfrm>
              <a:off x="1085850" y="3114675"/>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4</a:t>
              </a:r>
            </a:p>
          </p:txBody>
        </p:sp>
        <p:sp>
          <p:nvSpPr>
            <p:cNvPr id="21" name="テキスト ボックス 20"/>
            <p:cNvSpPr txBox="1"/>
            <p:nvPr/>
          </p:nvSpPr>
          <p:spPr>
            <a:xfrm>
              <a:off x="1752600" y="3114675"/>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好取組事例</a:t>
              </a:r>
            </a:p>
          </p:txBody>
        </p:sp>
      </p:grpSp>
      <p:grpSp>
        <p:nvGrpSpPr>
          <p:cNvPr id="23" name="Group 22"/>
          <p:cNvGrpSpPr/>
          <p:nvPr/>
        </p:nvGrpSpPr>
        <p:grpSpPr>
          <a:xfrm>
            <a:off x="1085850" y="3752850"/>
            <a:ext cx="7905750" cy="542925"/>
            <a:chOff x="1085850" y="3752850"/>
            <a:chExt cx="7905750" cy="542925"/>
          </a:xfrm>
        </p:grpSpPr>
        <p:sp>
          <p:nvSpPr>
            <p:cNvPr id="24" name="テキスト ボックス 23"/>
            <p:cNvSpPr txBox="1"/>
            <p:nvPr/>
          </p:nvSpPr>
          <p:spPr>
            <a:xfrm>
              <a:off x="1085850" y="375285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u="none" strike="noStrike" cap="none" spc="0">
                  <a:solidFill>
                    <a:srgbClr val="FFFFFF">
                      <a:alpha val="100000"/>
                    </a:srgbClr>
                  </a:solidFill>
                  <a:latin typeface="游ゴシック"/>
                </a:rPr>
                <a:t>5</a:t>
              </a:r>
            </a:p>
          </p:txBody>
        </p:sp>
        <p:sp>
          <p:nvSpPr>
            <p:cNvPr id="25" name="テキスト ボックス 24"/>
            <p:cNvSpPr txBox="1"/>
            <p:nvPr/>
          </p:nvSpPr>
          <p:spPr>
            <a:xfrm>
              <a:off x="1752600" y="375285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風災リスク</a:t>
              </a:r>
            </a:p>
          </p:txBody>
        </p:sp>
      </p:grpSp>
      <p:grpSp>
        <p:nvGrpSpPr>
          <p:cNvPr id="35" name="Group 34"/>
          <p:cNvGrpSpPr/>
          <p:nvPr/>
        </p:nvGrpSpPr>
        <p:grpSpPr>
          <a:xfrm>
            <a:off x="1085850" y="4391025"/>
            <a:ext cx="7905750" cy="542925"/>
            <a:chOff x="1085850" y="5657850"/>
            <a:chExt cx="7905750" cy="542925"/>
          </a:xfrm>
        </p:grpSpPr>
        <p:sp>
          <p:nvSpPr>
            <p:cNvPr id="36" name="テキスト ボックス 35"/>
            <p:cNvSpPr txBox="1"/>
            <p:nvPr/>
          </p:nvSpPr>
          <p:spPr>
            <a:xfrm>
              <a:off x="1085850" y="5657850"/>
              <a:ext cx="533400" cy="54292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2400" dirty="0">
                  <a:solidFill>
                    <a:srgbClr val="FFFFFF">
                      <a:alpha val="100000"/>
                    </a:srgbClr>
                  </a:solidFill>
                  <a:latin typeface="游ゴシック"/>
                </a:rPr>
                <a:t>6</a:t>
              </a:r>
              <a:endParaRPr lang="en-US" sz="2400" u="none" strike="noStrike" cap="none" spc="0" dirty="0">
                <a:solidFill>
                  <a:srgbClr val="FFFFFF">
                    <a:alpha val="100000"/>
                  </a:srgbClr>
                </a:solidFill>
                <a:latin typeface="游ゴシック"/>
              </a:endParaRPr>
            </a:p>
          </p:txBody>
        </p:sp>
        <p:sp>
          <p:nvSpPr>
            <p:cNvPr id="37" name="テキスト ボックス 36"/>
            <p:cNvSpPr txBox="1"/>
            <p:nvPr/>
          </p:nvSpPr>
          <p:spPr>
            <a:xfrm>
              <a:off x="1752600" y="5657850"/>
              <a:ext cx="7239000" cy="542925"/>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参考資料</a:t>
              </a:r>
            </a:p>
          </p:txBody>
        </p:sp>
      </p:grpSp>
      <p:sp>
        <p:nvSpPr>
          <p:cNvPr id="26" name="スライド番号プレースホルダー 5">
            <a:extLst>
              <a:ext uri="{FF2B5EF4-FFF2-40B4-BE49-F238E27FC236}">
                <a16:creationId xmlns:a16="http://schemas.microsoft.com/office/drawing/2014/main" id="{314A5C41-6015-40E4-B3AB-06C071BC30F7}"/>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7d87a639-d42b-4829-9470-d6dd1abff905"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dirty="0">
                <a:solidFill>
                  <a:srgbClr val="FFFFFF">
                    <a:alpha val="100000"/>
                  </a:srgbClr>
                </a:solidFill>
                <a:latin typeface="游ゴシック"/>
              </a:rPr>
              <a:t>4</a:t>
            </a:r>
            <a:endParaRPr lang="en-US" sz="8000" u="none" strike="noStrike" cap="none" spc="0" dirty="0">
              <a:solidFill>
                <a:srgbClr val="FFFFFF">
                  <a:alpha val="100000"/>
                </a:srgbClr>
              </a:solidFill>
              <a:latin typeface="游ゴシック"/>
            </a:endParaRP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ja-JP" altLang="en-US" sz="3200" b="1" dirty="0">
                <a:solidFill>
                  <a:srgbClr val="000000">
                    <a:alpha val="100000"/>
                  </a:srgbClr>
                </a:solidFill>
                <a:latin typeface="游ゴシック"/>
              </a:rPr>
              <a:t>好取組事例</a:t>
            </a:r>
            <a:endParaRPr lang="en-US" sz="3200" b="1" u="none" strike="noStrike" cap="none" spc="0" dirty="0">
              <a:solidFill>
                <a:srgbClr val="000000">
                  <a:alpha val="100000"/>
                </a:srgbClr>
              </a:solidFill>
              <a:latin typeface="游ゴシック"/>
            </a:endParaRPr>
          </a:p>
        </p:txBody>
      </p:sp>
      <p:sp>
        <p:nvSpPr>
          <p:cNvPr id="8" name="テキスト ボックス 7">
            <a:extLst>
              <a:ext uri="{FF2B5EF4-FFF2-40B4-BE49-F238E27FC236}">
                <a16:creationId xmlns:a16="http://schemas.microsoft.com/office/drawing/2014/main" id="{3560C2C7-082A-47B7-9E67-16FC3A2A70E4}"/>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A3CCD447-009F-4B4F-8AEC-363FC2620DCA}"/>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20</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62838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1031418946"/>
              </p:ext>
            </p:extLst>
          </p:nvPr>
        </p:nvGraphicFramePr>
        <p:xfrm>
          <a:off x="385894" y="1266739"/>
          <a:ext cx="9127221" cy="5003432"/>
        </p:xfrm>
        <a:graphic>
          <a:graphicData uri="http://schemas.openxmlformats.org/drawingml/2006/table">
            <a:tbl>
              <a:tblPr/>
              <a:tblGrid>
                <a:gridCol w="1524445">
                  <a:extLst>
                    <a:ext uri="{9D8B030D-6E8A-4147-A177-3AD203B41FA5}">
                      <a16:colId xmlns:a16="http://schemas.microsoft.com/office/drawing/2014/main" val="20000"/>
                    </a:ext>
                  </a:extLst>
                </a:gridCol>
                <a:gridCol w="3081791">
                  <a:extLst>
                    <a:ext uri="{9D8B030D-6E8A-4147-A177-3AD203B41FA5}">
                      <a16:colId xmlns:a16="http://schemas.microsoft.com/office/drawing/2014/main" val="20001"/>
                    </a:ext>
                  </a:extLst>
                </a:gridCol>
                <a:gridCol w="2034477">
                  <a:extLst>
                    <a:ext uri="{9D8B030D-6E8A-4147-A177-3AD203B41FA5}">
                      <a16:colId xmlns:a16="http://schemas.microsoft.com/office/drawing/2014/main" val="20002"/>
                    </a:ext>
                  </a:extLst>
                </a:gridCol>
                <a:gridCol w="2486508">
                  <a:extLst>
                    <a:ext uri="{9D8B030D-6E8A-4147-A177-3AD203B41FA5}">
                      <a16:colId xmlns:a16="http://schemas.microsoft.com/office/drawing/2014/main" val="20003"/>
                    </a:ext>
                  </a:extLst>
                </a:gridCol>
              </a:tblGrid>
              <a:tr h="337511">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No</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gridSpan="2">
                  <a:txBody>
                    <a:bodyPr/>
                    <a:lstStyle>
                      <a:lvl1pPr indent="1333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0" marR="0" lvl="0" indent="1333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CN"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内容</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tc hMerge="1">
                  <a:txBody>
                    <a:bodyPr/>
                    <a:lstStyle/>
                    <a:p>
                      <a:endParaRPr kumimoji="1" lang="ja-JP" altLang="en-US"/>
                    </a:p>
                  </a:txBody>
                  <a:tcPr/>
                </a:tc>
                <a:tc>
                  <a:txBody>
                    <a:bodyPr/>
                    <a:lstStyle>
                      <a:lvl1pPr marL="400050" indent="-400050" eaLnBrk="0" hangingPunct="0">
                        <a:spcBef>
                          <a:spcPct val="20000"/>
                        </a:spcBef>
                        <a:buClr>
                          <a:srgbClr val="9EA0A1"/>
                        </a:buClr>
                        <a:buSzPct val="110000"/>
                        <a:buFont typeface="Wingdings" pitchFamily="2" charset="2"/>
                        <a:tabLst>
                          <a:tab pos="2698750" algn="ctr"/>
                          <a:tab pos="5399088" algn="r"/>
                        </a:tabLst>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tabLst>
                          <a:tab pos="2698750" algn="ctr"/>
                          <a:tab pos="5399088" algn="r"/>
                        </a:tabLst>
                        <a:defRPr kumimoji="1" sz="1400">
                          <a:solidFill>
                            <a:schemeClr val="tx1"/>
                          </a:solidFill>
                          <a:latin typeface="HG丸ｺﾞｼｯｸM-PRO" pitchFamily="50" charset="-128"/>
                          <a:ea typeface="HG丸ｺﾞｼｯｸM-PRO" pitchFamily="50" charset="-128"/>
                        </a:defRPr>
                      </a:lvl9pPr>
                    </a:lstStyle>
                    <a:p>
                      <a:pPr marL="400050" marR="0" lvl="0" indent="-400050" algn="ctr" defTabSz="914400" rtl="0" eaLnBrk="1" fontAlgn="base" latinLnBrk="0" hangingPunct="1">
                        <a:lnSpc>
                          <a:spcPct val="100000"/>
                        </a:lnSpc>
                        <a:spcBef>
                          <a:spcPct val="0"/>
                        </a:spcBef>
                        <a:spcAft>
                          <a:spcPct val="0"/>
                        </a:spcAft>
                        <a:buClrTx/>
                        <a:buSzTx/>
                        <a:buFontTx/>
                        <a:buNone/>
                        <a:tabLst>
                          <a:tab pos="2698750" algn="ctr"/>
                          <a:tab pos="5399088" algn="r"/>
                        </a:tabLst>
                      </a:pPr>
                      <a:r>
                        <a:rPr kumimoji="1" lang="zh-TW"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場所</a:t>
                      </a:r>
                      <a:endParaRPr kumimoji="1" lang="ja-JP" altLang="ja-JP"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E0DE"/>
                    </a:solidFill>
                  </a:tcPr>
                </a:tc>
                <a:extLst>
                  <a:ext uri="{0D108BD9-81ED-4DB2-BD59-A6C34878D82A}">
                    <a16:rowId xmlns:a16="http://schemas.microsoft.com/office/drawing/2014/main" val="10000"/>
                  </a:ext>
                </a:extLst>
              </a:tr>
              <a:tr h="504837">
                <a:tc>
                  <a:txBody>
                    <a:bodyPr/>
                    <a:lstStyle>
                      <a:lvl1pPr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好</a:t>
                      </a:r>
                      <a:r>
                        <a:rPr kumimoji="1" lang="en-US" altLang="ja-JP" sz="1400" b="0" i="0" u="none" strike="noStrike" cap="none" normalizeH="0" baseline="0" dirty="0">
                          <a:ln>
                            <a:noFill/>
                          </a:ln>
                          <a:solidFill>
                            <a:srgbClr val="003300"/>
                          </a:solidFill>
                          <a:effectLst/>
                          <a:latin typeface="游ゴシック" panose="020B0400000000000000" pitchFamily="50" charset="-128"/>
                          <a:ea typeface="游ゴシック" panose="020B0400000000000000" pitchFamily="50" charset="-128"/>
                          <a:cs typeface="メイリオ" panose="020B0604030504040204" pitchFamily="50" charset="-128"/>
                        </a:rPr>
                        <a:t>25-01</a:t>
                      </a:r>
                      <a:endParaRPr kumimoji="1" lang="ja-JP" altLang="ja-JP" sz="1400" b="0" i="0" u="none" strike="noStrike" cap="none" normalizeH="0" baseline="0" dirty="0">
                        <a:ln>
                          <a:noFill/>
                        </a:ln>
                        <a:solidFill>
                          <a:srgbClr val="FF0000"/>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algn="ctr">
                        <a:spcAft>
                          <a:spcPts val="0"/>
                        </a:spcAft>
                        <a:tabLst>
                          <a:tab pos="2700020" algn="ctr"/>
                          <a:tab pos="5400040" algn="r"/>
                        </a:tabLst>
                      </a:pPr>
                      <a:r>
                        <a:rPr lang="ja-JP" altLang="en-US" sz="1400" b="0" dirty="0">
                          <a:effectLst/>
                          <a:latin typeface="游ゴシック" panose="020B0400000000000000" pitchFamily="50" charset="-128"/>
                          <a:ea typeface="游ゴシック" panose="020B0400000000000000" pitchFamily="50" charset="-128"/>
                          <a:cs typeface="メイリオ" panose="020B0604030504040204" pitchFamily="50" charset="-128"/>
                        </a:rPr>
                        <a:t>非常用備品の準備</a:t>
                      </a: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algn="ctr" defTabSz="914400" rtl="0" eaLnBrk="1" latinLnBrk="0" hangingPunct="1">
                        <a:spcAft>
                          <a:spcPts val="0"/>
                        </a:spcAft>
                        <a:tabLst>
                          <a:tab pos="2700020" algn="ctr"/>
                          <a:tab pos="5400040" algn="r"/>
                        </a:tabLst>
                      </a:pPr>
                      <a:r>
                        <a:rPr kumimoji="1" lang="en-US" alt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sz="1400" b="0" kern="1200" dirty="0">
                        <a:solidFill>
                          <a:schemeClr val="tx1"/>
                        </a:solidFill>
                        <a:effectLst/>
                        <a:latin typeface="游ゴシック" panose="020B0400000000000000" pitchFamily="50" charset="-128"/>
                        <a:ea typeface="游ゴシック" panose="020B0400000000000000" pitchFamily="50" charset="-128"/>
                        <a:cs typeface="メイリオ" panose="020B0604030504040204" pitchFamily="50" charset="-128"/>
                      </a:endParaRPr>
                    </a:p>
                  </a:txBody>
                  <a:tcPr marL="68585" marR="6858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61084">
                <a:tc gridSpan="2">
                  <a:txBody>
                    <a:bodyPr/>
                    <a:lstStyle>
                      <a:lvl1pPr marL="71438" eaLnBrk="0" hangingPunct="0">
                        <a:spcBef>
                          <a:spcPct val="20000"/>
                        </a:spcBef>
                        <a:buClr>
                          <a:srgbClr val="9EA0A1"/>
                        </a:buClr>
                        <a:buSzPct val="110000"/>
                        <a:buFont typeface="Wingdings" pitchFamily="2" charset="2"/>
                        <a:defRPr kumimoji="1" sz="1400">
                          <a:solidFill>
                            <a:schemeClr val="tx1"/>
                          </a:solidFill>
                          <a:latin typeface="HG丸ｺﾞｼｯｸM-PRO" pitchFamily="50" charset="-128"/>
                          <a:ea typeface="HG丸ｺﾞｼｯｸM-PRO" pitchFamily="50" charset="-128"/>
                        </a:defRPr>
                      </a:lvl1pPr>
                      <a:lvl2pPr marL="742950" indent="-285750" eaLnBrk="0" hangingPunct="0">
                        <a:spcBef>
                          <a:spcPct val="20000"/>
                        </a:spcBef>
                        <a:buClr>
                          <a:srgbClr val="9EA0A1"/>
                        </a:buClr>
                        <a:buSzPct val="120000"/>
                        <a:buFont typeface="Arial" charset="0"/>
                        <a:defRPr kumimoji="1" sz="1400">
                          <a:solidFill>
                            <a:schemeClr val="tx1"/>
                          </a:solidFill>
                          <a:latin typeface="HG丸ｺﾞｼｯｸM-PRO" pitchFamily="50" charset="-128"/>
                          <a:ea typeface="HG丸ｺﾞｼｯｸM-PRO" pitchFamily="50" charset="-128"/>
                        </a:defRPr>
                      </a:lvl2pPr>
                      <a:lvl3pPr marL="11430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3pPr>
                      <a:lvl4pPr marL="16002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4pPr>
                      <a:lvl5pPr marL="2057400" indent="-228600" eaLnBrk="0" hangingPunct="0">
                        <a:spcBef>
                          <a:spcPct val="20000"/>
                        </a:spcBef>
                        <a:buClr>
                          <a:srgbClr val="9EA0A1"/>
                        </a:buClr>
                        <a:buFont typeface="Arial" charset="0"/>
                        <a:defRPr kumimoji="1" sz="1400">
                          <a:solidFill>
                            <a:schemeClr val="tx1"/>
                          </a:solidFill>
                          <a:latin typeface="HG丸ｺﾞｼｯｸM-PRO" pitchFamily="50" charset="-128"/>
                          <a:ea typeface="HG丸ｺﾞｼｯｸM-PRO" pitchFamily="50" charset="-128"/>
                        </a:defRPr>
                      </a:lvl5pPr>
                      <a:lvl6pPr marL="25146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6pPr>
                      <a:lvl7pPr marL="29718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7pPr>
                      <a:lvl8pPr marL="34290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8pPr>
                      <a:lvl9pPr marL="3886200" indent="-228600" eaLnBrk="0" fontAlgn="base" hangingPunct="0">
                        <a:spcBef>
                          <a:spcPct val="20000"/>
                        </a:spcBef>
                        <a:spcAft>
                          <a:spcPct val="0"/>
                        </a:spcAft>
                        <a:buClr>
                          <a:srgbClr val="9EA0A1"/>
                        </a:buClr>
                        <a:buFont typeface="Arial" charset="0"/>
                        <a:defRPr kumimoji="1" sz="1400">
                          <a:solidFill>
                            <a:schemeClr val="tx1"/>
                          </a:solidFill>
                          <a:latin typeface="HG丸ｺﾞｼｯｸM-PRO" pitchFamily="50" charset="-128"/>
                          <a:ea typeface="HG丸ｺﾞｼｯｸM-PRO"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台風接近時のマニュアルと具合的な行動について構内図面上に可視化し、「どこで・何をするか」がまとめられています。</a:t>
                      </a:r>
                      <a:endPar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tc gridSpan="2">
                  <a:txBody>
                    <a:bodyPr/>
                    <a:lstStyle/>
                    <a:p>
                      <a:pPr marL="0" algn="l" defTabSz="914400" rtl="0" eaLnBrk="1" latinLnBrk="0" hangingPunct="1"/>
                      <a:endParaRPr kumimoji="1" lang="ja-JP" altLang="en-US" sz="1400" b="0" kern="12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txBody>
                  <a:tcPr marL="59144" marR="59144" marT="0" marB="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10002"/>
                  </a:ext>
                </a:extLst>
              </a:tr>
            </a:tbl>
          </a:graphicData>
        </a:graphic>
      </p:graphicFrame>
      <p:sp>
        <p:nvSpPr>
          <p:cNvPr id="7" name="スライド番号プレースホルダー 5"/>
          <p:cNvSpPr>
            <a:spLocks noGrp="1"/>
          </p:cNvSpPr>
          <p:nvPr>
            <p:ph type="sldNum" sz="quarter" idx="4"/>
          </p:nvPr>
        </p:nvSpPr>
        <p:spPr>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93001B68-B243-4F63-A73A-1B839CF9A144}"/>
              </a:ext>
            </a:extLst>
          </p:cNvPr>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好取組事例</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grpSp>
        <p:nvGrpSpPr>
          <p:cNvPr id="10" name="グループ化 9">
            <a:extLst>
              <a:ext uri="{FF2B5EF4-FFF2-40B4-BE49-F238E27FC236}">
                <a16:creationId xmlns:a16="http://schemas.microsoft.com/office/drawing/2014/main" id="{DD561EB4-5117-4EE0-A7B9-E3DD73B1407D}"/>
              </a:ext>
            </a:extLst>
          </p:cNvPr>
          <p:cNvGrpSpPr/>
          <p:nvPr/>
        </p:nvGrpSpPr>
        <p:grpSpPr>
          <a:xfrm>
            <a:off x="360000" y="370800"/>
            <a:ext cx="720000" cy="672000"/>
            <a:chOff x="360000" y="370800"/>
            <a:chExt cx="720000" cy="672000"/>
          </a:xfrm>
        </p:grpSpPr>
        <p:sp>
          <p:nvSpPr>
            <p:cNvPr id="12" name="正方形/長方形 11">
              <a:extLst>
                <a:ext uri="{FF2B5EF4-FFF2-40B4-BE49-F238E27FC236}">
                  <a16:creationId xmlns:a16="http://schemas.microsoft.com/office/drawing/2014/main" id="{AE2FFC1B-F3F7-4872-A757-62EE9F250CD1}"/>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84ABF424-0D12-48E3-8E43-6439D4533133}"/>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lang="en-US" altLang="ja-JP" sz="3200" dirty="0">
                  <a:solidFill>
                    <a:schemeClr val="bg1"/>
                  </a:solidFill>
                  <a:latin typeface="游ゴシック" panose="020B0400000000000000" pitchFamily="50" charset="-128"/>
                  <a:ea typeface="游ゴシック" panose="020B0400000000000000" pitchFamily="50" charset="-128"/>
                </a:rPr>
                <a:t>4</a:t>
              </a:r>
              <a:endParaRPr kumimoji="1" lang="en-US" altLang="ja-JP" sz="3200" dirty="0">
                <a:solidFill>
                  <a:schemeClr val="bg1"/>
                </a:solidFill>
                <a:latin typeface="游ゴシック" panose="020B0400000000000000" pitchFamily="50" charset="-128"/>
                <a:ea typeface="游ゴシック" panose="020B0400000000000000" pitchFamily="50" charset="-128"/>
              </a:endParaRPr>
            </a:p>
          </p:txBody>
        </p:sp>
      </p:grpSp>
      <p:pic>
        <p:nvPicPr>
          <p:cNvPr id="8" name="図 7">
            <a:extLst>
              <a:ext uri="{FF2B5EF4-FFF2-40B4-BE49-F238E27FC236}">
                <a16:creationId xmlns:a16="http://schemas.microsoft.com/office/drawing/2014/main" id="{26347A8A-BD86-4CA5-85EE-DFF05A086C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9595" y="4254666"/>
            <a:ext cx="2559216" cy="1919412"/>
          </a:xfrm>
          <a:prstGeom prst="rect">
            <a:avLst/>
          </a:prstGeom>
        </p:spPr>
      </p:pic>
      <p:pic>
        <p:nvPicPr>
          <p:cNvPr id="16" name="図 15">
            <a:extLst>
              <a:ext uri="{FF2B5EF4-FFF2-40B4-BE49-F238E27FC236}">
                <a16:creationId xmlns:a16="http://schemas.microsoft.com/office/drawing/2014/main" id="{F92AC413-6169-4ECF-A3D0-C211AF23B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595" y="2236176"/>
            <a:ext cx="2559216" cy="1919412"/>
          </a:xfrm>
          <a:prstGeom prst="rect">
            <a:avLst/>
          </a:prstGeom>
        </p:spPr>
      </p:pic>
      <p:sp>
        <p:nvSpPr>
          <p:cNvPr id="14" name="スライド番号プレースホルダー 5">
            <a:extLst>
              <a:ext uri="{FF2B5EF4-FFF2-40B4-BE49-F238E27FC236}">
                <a16:creationId xmlns:a16="http://schemas.microsoft.com/office/drawing/2014/main" id="{1A3C6564-F883-4D0E-82F1-5BEBD874A331}"/>
              </a:ext>
            </a:extLst>
          </p:cNvPr>
          <p:cNvSpPr txBox="1">
            <a:spLocks/>
          </p:cNvSpPr>
          <p:nvPr/>
        </p:nvSpPr>
        <p:spPr>
          <a:xfrm>
            <a:off x="9172177" y="6390901"/>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5940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7d87a639-d42b-4829-9470-d6dd1abff905"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dirty="0">
                <a:solidFill>
                  <a:srgbClr val="FFFFFF">
                    <a:alpha val="100000"/>
                  </a:srgbClr>
                </a:solidFill>
                <a:latin typeface="游ゴシック"/>
              </a:rPr>
              <a:t>5</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風災リスク</a:t>
            </a:r>
          </a:p>
        </p:txBody>
      </p:sp>
      <p:sp>
        <p:nvSpPr>
          <p:cNvPr id="8" name="テキスト ボックス 7">
            <a:extLst>
              <a:ext uri="{FF2B5EF4-FFF2-40B4-BE49-F238E27FC236}">
                <a16:creationId xmlns:a16="http://schemas.microsoft.com/office/drawing/2014/main" id="{73892F09-E944-4505-8212-04ABB1B0B696}"/>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537D57C2-1F96-4FBA-9D27-D4542AA0E0A2}"/>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114300" y="361950"/>
          <a:ext cx="9820275" cy="6705600"/>
          <a:chOff x="114300" y="361950"/>
          <a:chExt cx="98202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5</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風災ハザード情報</a:t>
            </a:r>
          </a:p>
        </p:txBody>
      </p:sp>
      <p:sp>
        <p:nvSpPr>
          <p:cNvPr id="6" name="テキスト ボックス 5"/>
          <p:cNvSpPr txBox="1"/>
          <p:nvPr/>
        </p:nvSpPr>
        <p:spPr>
          <a:xfrm>
            <a:off x="123825" y="1266824"/>
            <a:ext cx="9696450" cy="942975"/>
          </a:xfrm>
          <a:prstGeom prst="rect">
            <a:avLst/>
          </a:prstGeom>
          <a:solidFill>
            <a:srgbClr val="CCE0DE">
              <a:alpha val="100000"/>
            </a:srgbClr>
          </a:solidFill>
        </p:spPr>
        <p:txBody>
          <a:bodyPr vert="horz" lIns="91440" tIns="45720" rIns="91440" bIns="4572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2000</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年に改正された現行の建築基準法では、</a:t>
            </a:r>
            <a:r>
              <a:rPr kumimoji="1" lang="zh-TW"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鹿児島県熊毛郡屋久島町</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における設計基準風速は</a:t>
            </a:r>
            <a:r>
              <a:rPr kumimoji="1" lang="en-US" altLang="ja-JP" sz="1400" kern="0" dirty="0">
                <a:latin typeface="游ゴシック" panose="020B0400000000000000" pitchFamily="50" charset="-128"/>
                <a:ea typeface="游ゴシック" panose="020B0400000000000000" pitchFamily="50" charset="-128"/>
              </a:rPr>
              <a:t>44</a:t>
            </a:r>
            <a:r>
              <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m/s</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で、現在の建築設計ではこの風速に対して建物が損傷しないことを目標としています。</a:t>
            </a:r>
            <a:r>
              <a:rPr kumimoji="1" lang="en-US" altLang="ja-JP" sz="1400" kern="0" dirty="0">
                <a:latin typeface="游ゴシック" panose="020B0400000000000000" pitchFamily="50" charset="-128"/>
                <a:ea typeface="游ゴシック" panose="020B0400000000000000" pitchFamily="50" charset="-128"/>
              </a:rPr>
              <a:t>2000</a:t>
            </a:r>
            <a:r>
              <a:rPr kumimoji="1" lang="ja-JP" altLang="en-US" sz="1400" kern="0" dirty="0">
                <a:latin typeface="游ゴシック" panose="020B0400000000000000" pitchFamily="50" charset="-128"/>
                <a:ea typeface="游ゴシック" panose="020B0400000000000000" pitchFamily="50" charset="-128"/>
              </a:rPr>
              <a:t>年以前に竣工した建物については本設計基準風速は考慮されていません。</a:t>
            </a:r>
            <a:endPar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調査拠点に最も近い気象観測点（屋久島）における観測史上</a:t>
            </a:r>
            <a:r>
              <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1</a:t>
            </a:r>
            <a:r>
              <a:rPr kumimoji="1" lang="ja-JP" altLang="en-US"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rPr>
              <a:t>位の最大風速および最大瞬間風速は下表のとおりです。</a:t>
            </a:r>
            <a:endParaRPr kumimoji="1" lang="en-US" altLang="ja-JP" sz="1400" b="0" i="0" u="none" strike="noStrike" kern="0" cap="none" spc="0" normalizeH="0" baseline="0" noProof="0" dirty="0">
              <a:ln>
                <a:noFill/>
              </a:ln>
              <a:effectLst/>
              <a:uLnTx/>
              <a:uFillTx/>
              <a:latin typeface="游ゴシック" panose="020B0400000000000000" pitchFamily="50" charset="-128"/>
              <a:ea typeface="游ゴシック" panose="020B0400000000000000" pitchFamily="50" charset="-128"/>
            </a:endParaRPr>
          </a:p>
          <a:p>
            <a:pPr marL="47625" marR="0" lvl="0" indent="0" algn="l" rtl="0" fontAlgn="t">
              <a:lnSpc>
                <a:spcPct val="100000"/>
              </a:lnSpc>
              <a:spcBef>
                <a:spcPts val="0"/>
              </a:spcBef>
              <a:spcAft>
                <a:spcPts val="0"/>
              </a:spcAft>
            </a:pPr>
            <a:endParaRPr sz="1400" dirty="0">
              <a:latin typeface="+mn-ea"/>
            </a:endParaRPr>
          </a:p>
        </p:txBody>
      </p:sp>
      <p:graphicFrame>
        <p:nvGraphicFramePr>
          <p:cNvPr id="7" name="表 6"/>
          <p:cNvGraphicFramePr>
            <a:graphicFrameLocks noGrp="1"/>
          </p:cNvGraphicFramePr>
          <p:nvPr>
            <p:extLst>
              <p:ext uri="{D42A27DB-BD31-4B8C-83A1-F6EECF244321}">
                <p14:modId xmlns:p14="http://schemas.microsoft.com/office/powerpoint/2010/main" val="4222044385"/>
              </p:ext>
            </p:extLst>
          </p:nvPr>
        </p:nvGraphicFramePr>
        <p:xfrm>
          <a:off x="114300" y="2714625"/>
          <a:ext cx="9696450" cy="53721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1939290">
                  <a:extLst>
                    <a:ext uri="{9D8B030D-6E8A-4147-A177-3AD203B41FA5}">
                      <a16:colId xmlns:a16="http://schemas.microsoft.com/office/drawing/2014/main" val="20001"/>
                    </a:ext>
                  </a:extLst>
                </a:gridCol>
                <a:gridCol w="1939290">
                  <a:extLst>
                    <a:ext uri="{9D8B030D-6E8A-4147-A177-3AD203B41FA5}">
                      <a16:colId xmlns:a16="http://schemas.microsoft.com/office/drawing/2014/main" val="20002"/>
                    </a:ext>
                  </a:extLst>
                </a:gridCol>
                <a:gridCol w="1939290">
                  <a:extLst>
                    <a:ext uri="{9D8B030D-6E8A-4147-A177-3AD203B41FA5}">
                      <a16:colId xmlns:a16="http://schemas.microsoft.com/office/drawing/2014/main" val="20003"/>
                    </a:ext>
                  </a:extLst>
                </a:gridCol>
                <a:gridCol w="1939290">
                  <a:extLst>
                    <a:ext uri="{9D8B030D-6E8A-4147-A177-3AD203B41FA5}">
                      <a16:colId xmlns:a16="http://schemas.microsoft.com/office/drawing/2014/main" val="20004"/>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気象庁観測地点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観測地点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基準風速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基準風速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市町村</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r>
                        <a:rPr lang="ja-JP" altLang="en-US" sz="1400" u="none" strike="noStrike" cap="none" spc="0" dirty="0">
                          <a:solidFill>
                            <a:srgbClr val="000000">
                              <a:alpha val="100000"/>
                            </a:srgbClr>
                          </a:solidFill>
                          <a:latin typeface="游ゴシック"/>
                        </a:rPr>
                        <a:t>屋久島</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44m/s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屋久島町</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839803354"/>
              </p:ext>
            </p:extLst>
          </p:nvPr>
        </p:nvGraphicFramePr>
        <p:xfrm>
          <a:off x="123825" y="3400425"/>
          <a:ext cx="9696450" cy="86106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1939290">
                  <a:extLst>
                    <a:ext uri="{9D8B030D-6E8A-4147-A177-3AD203B41FA5}">
                      <a16:colId xmlns:a16="http://schemas.microsoft.com/office/drawing/2014/main" val="20001"/>
                    </a:ext>
                  </a:extLst>
                </a:gridCol>
                <a:gridCol w="1939290">
                  <a:extLst>
                    <a:ext uri="{9D8B030D-6E8A-4147-A177-3AD203B41FA5}">
                      <a16:colId xmlns:a16="http://schemas.microsoft.com/office/drawing/2014/main" val="20002"/>
                    </a:ext>
                  </a:extLst>
                </a:gridCol>
                <a:gridCol w="1939290">
                  <a:extLst>
                    <a:ext uri="{9D8B030D-6E8A-4147-A177-3AD203B41FA5}">
                      <a16:colId xmlns:a16="http://schemas.microsoft.com/office/drawing/2014/main" val="20003"/>
                    </a:ext>
                  </a:extLst>
                </a:gridCol>
                <a:gridCol w="1939290">
                  <a:extLst>
                    <a:ext uri="{9D8B030D-6E8A-4147-A177-3AD203B41FA5}">
                      <a16:colId xmlns:a16="http://schemas.microsoft.com/office/drawing/2014/main" val="20004"/>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強風発生頻度</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≧10.0m/s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≧15.0m/s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≧20.0m/s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≧30.0m/s</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3424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 523</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61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chemeClr val="tx1"/>
                          </a:solidFill>
                          <a:latin typeface="游ゴシック"/>
                        </a:rPr>
                        <a:t>7</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（観測期間）</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4">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1995/1/1</a:t>
                      </a:r>
                      <a:r>
                        <a:rPr lang="ja-JP" altLang="en-US" sz="1400" u="none" strike="noStrike" cap="none" spc="0" dirty="0">
                          <a:solidFill>
                            <a:srgbClr val="000000">
                              <a:alpha val="100000"/>
                            </a:srgbClr>
                          </a:solidFill>
                          <a:latin typeface="游ゴシック"/>
                        </a:rPr>
                        <a:t>～</a:t>
                      </a:r>
                      <a:r>
                        <a:rPr lang="en-US" altLang="ja-JP" sz="1400" u="none" strike="noStrike" cap="none" spc="0" dirty="0">
                          <a:solidFill>
                            <a:srgbClr val="000000">
                              <a:alpha val="100000"/>
                            </a:srgbClr>
                          </a:solidFill>
                          <a:latin typeface="游ゴシック"/>
                        </a:rPr>
                        <a:t>2024/12/31</a:t>
                      </a:r>
                      <a:r>
                        <a:rPr lang="en-US" sz="1400" u="none" strike="noStrike" cap="none" spc="0" dirty="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561628632"/>
              </p:ext>
            </p:extLst>
          </p:nvPr>
        </p:nvGraphicFramePr>
        <p:xfrm>
          <a:off x="123825" y="4400550"/>
          <a:ext cx="9696450" cy="86106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2585720">
                  <a:extLst>
                    <a:ext uri="{9D8B030D-6E8A-4147-A177-3AD203B41FA5}">
                      <a16:colId xmlns:a16="http://schemas.microsoft.com/office/drawing/2014/main" val="20003"/>
                    </a:ext>
                  </a:extLst>
                </a:gridCol>
                <a:gridCol w="2585720">
                  <a:extLst>
                    <a:ext uri="{9D8B030D-6E8A-4147-A177-3AD203B41FA5}">
                      <a16:colId xmlns:a16="http://schemas.microsoft.com/office/drawing/2014/main" val="20007"/>
                    </a:ext>
                  </a:extLst>
                </a:gridCol>
                <a:gridCol w="2585720">
                  <a:extLst>
                    <a:ext uri="{9D8B030D-6E8A-4147-A177-3AD203B41FA5}">
                      <a16:colId xmlns:a16="http://schemas.microsoft.com/office/drawing/2014/main" val="20011"/>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最大瞬間風速</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風速</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風向</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発生日</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61.2m/s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東北東</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1964/9/24</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（観測期間）</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3">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1937/10</a:t>
                      </a:r>
                      <a:r>
                        <a:rPr lang="ja-JP" altLang="en-US" sz="1400" u="none" strike="noStrike" cap="none" spc="0" dirty="0">
                          <a:solidFill>
                            <a:srgbClr val="000000">
                              <a:alpha val="100000"/>
                            </a:srgbClr>
                          </a:solidFill>
                          <a:latin typeface="游ゴシック"/>
                        </a:rPr>
                        <a:t>～</a:t>
                      </a:r>
                      <a:r>
                        <a:rPr lang="en-US" sz="1400" u="none" strike="noStrike" cap="none" spc="0" dirty="0">
                          <a:solidFill>
                            <a:srgbClr val="000000">
                              <a:alpha val="100000"/>
                            </a:srgbClr>
                          </a:solidFill>
                          <a:latin typeface="游ゴシック"/>
                        </a:rPr>
                        <a:t>2025/6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2306712497"/>
              </p:ext>
            </p:extLst>
          </p:nvPr>
        </p:nvGraphicFramePr>
        <p:xfrm>
          <a:off x="123825" y="5391150"/>
          <a:ext cx="9696450" cy="861060"/>
        </p:xfrm>
        <a:graphic>
          <a:graphicData uri="http://schemas.openxmlformats.org/drawingml/2006/table">
            <a:tbl>
              <a:tblPr firstRow="1" bandRow="1"/>
              <a:tblGrid>
                <a:gridCol w="1939290">
                  <a:extLst>
                    <a:ext uri="{9D8B030D-6E8A-4147-A177-3AD203B41FA5}">
                      <a16:colId xmlns:a16="http://schemas.microsoft.com/office/drawing/2014/main" val="20000"/>
                    </a:ext>
                  </a:extLst>
                </a:gridCol>
                <a:gridCol w="2585720">
                  <a:extLst>
                    <a:ext uri="{9D8B030D-6E8A-4147-A177-3AD203B41FA5}">
                      <a16:colId xmlns:a16="http://schemas.microsoft.com/office/drawing/2014/main" val="20003"/>
                    </a:ext>
                  </a:extLst>
                </a:gridCol>
                <a:gridCol w="2585720">
                  <a:extLst>
                    <a:ext uri="{9D8B030D-6E8A-4147-A177-3AD203B41FA5}">
                      <a16:colId xmlns:a16="http://schemas.microsoft.com/office/drawing/2014/main" val="20007"/>
                    </a:ext>
                  </a:extLst>
                </a:gridCol>
                <a:gridCol w="2585720">
                  <a:extLst>
                    <a:ext uri="{9D8B030D-6E8A-4147-A177-3AD203B41FA5}">
                      <a16:colId xmlns:a16="http://schemas.microsoft.com/office/drawing/2014/main" val="20011"/>
                    </a:ext>
                  </a:extLst>
                </a:gridCol>
              </a:tblGrid>
              <a:tr h="209550">
                <a:tc rowSpan="2">
                  <a:txBody>
                    <a:bodyPr/>
                    <a:lstStyle/>
                    <a:p>
                      <a:pPr marL="0" marR="0" lvl="0" indent="0" algn="ctr"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最大風速</a:t>
                      </a:r>
                      <a:endParaRPr lang="en-US" sz="14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風速</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風向</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発生日</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323850">
                <a:tc vMerge="1">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50.2m/s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400" u="none" strike="noStrike" cap="none" spc="0" dirty="0">
                          <a:solidFill>
                            <a:srgbClr val="000000">
                              <a:alpha val="100000"/>
                            </a:srgbClr>
                          </a:solidFill>
                          <a:latin typeface="游ゴシック"/>
                        </a:rPr>
                        <a:t>東北東</a:t>
                      </a:r>
                      <a:endParaRPr lang="en-US" altLang="ja-JP" sz="14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cap="none" spc="0" dirty="0">
                          <a:solidFill>
                            <a:srgbClr val="000000">
                              <a:alpha val="100000"/>
                            </a:srgbClr>
                          </a:solidFill>
                          <a:latin typeface="游ゴシック"/>
                        </a:rPr>
                        <a:t>1964/9/24</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a:solidFill>
                            <a:srgbClr val="000000">
                              <a:alpha val="100000"/>
                            </a:srgbClr>
                          </a:solidFill>
                          <a:latin typeface="游ゴシック"/>
                        </a:rPr>
                        <a:t>（観測期間）</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9D9D9">
                        <a:alpha val="100000"/>
                      </a:srgbClr>
                    </a:solidFill>
                  </a:tcPr>
                </a:tc>
                <a:tc gridSpan="3">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1937/10～2025/6 </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bl>
          </a:graphicData>
        </a:graphic>
      </p:graphicFrame>
      <p:sp>
        <p:nvSpPr>
          <p:cNvPr id="12" name="テキスト ボックス 11">
            <a:extLst>
              <a:ext uri="{FF2B5EF4-FFF2-40B4-BE49-F238E27FC236}">
                <a16:creationId xmlns:a16="http://schemas.microsoft.com/office/drawing/2014/main" id="{931021AD-6003-4308-8063-D8740993F425}"/>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3" name="スライド番号プレースホルダー 5">
            <a:extLst>
              <a:ext uri="{FF2B5EF4-FFF2-40B4-BE49-F238E27FC236}">
                <a16:creationId xmlns:a16="http://schemas.microsoft.com/office/drawing/2014/main" id="{8BB11450-DCA8-46B2-87E4-810D7F886F75}"/>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23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風災ハザード情報</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sp>
        <p:nvSpPr>
          <p:cNvPr id="18"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26" name="正方形/長方形 25">
            <a:extLst>
              <a:ext uri="{FF2B5EF4-FFF2-40B4-BE49-F238E27FC236}">
                <a16:creationId xmlns:a16="http://schemas.microsoft.com/office/drawing/2014/main" id="{144158BF-13AD-4002-AEA8-11BB06BFF836}"/>
              </a:ext>
            </a:extLst>
          </p:cNvPr>
          <p:cNvSpPr/>
          <p:nvPr/>
        </p:nvSpPr>
        <p:spPr>
          <a:xfrm>
            <a:off x="360000" y="5960013"/>
            <a:ext cx="3611925" cy="430887"/>
          </a:xfrm>
          <a:prstGeom prst="rect">
            <a:avLst/>
          </a:prstGeom>
        </p:spPr>
        <p:txBody>
          <a:bodyPr wrap="square">
            <a:spAutoFit/>
          </a:bodyPr>
          <a:lstStyle/>
          <a:p>
            <a:pPr algn="ctr"/>
            <a:r>
              <a:rPr lang="ja-JP" altLang="en-US" sz="1100" dirty="0">
                <a:effectLst/>
                <a:latin typeface="游ゴシック" panose="020B0400000000000000" pitchFamily="50" charset="-128"/>
                <a:ea typeface="游ゴシック" panose="020B0400000000000000" pitchFamily="50" charset="-128"/>
              </a:rPr>
              <a:t>風向別強風発生頻度分析</a:t>
            </a:r>
            <a:endParaRPr lang="en-US" altLang="ja-JP" sz="1100" dirty="0">
              <a:effectLst/>
              <a:latin typeface="游ゴシック" panose="020B0400000000000000" pitchFamily="50" charset="-128"/>
              <a:ea typeface="游ゴシック" panose="020B0400000000000000" pitchFamily="50" charset="-128"/>
            </a:endParaRPr>
          </a:p>
          <a:p>
            <a:pPr algn="r"/>
            <a:r>
              <a:rPr lang="ja-JP" altLang="en-US" sz="1100" dirty="0">
                <a:effectLst/>
                <a:latin typeface="游ゴシック" panose="020B0400000000000000" pitchFamily="50" charset="-128"/>
                <a:ea typeface="游ゴシック" panose="020B0400000000000000" pitchFamily="50" charset="-128"/>
              </a:rPr>
              <a:t>（出典：気象庁「過去の気象データ検索」）</a:t>
            </a:r>
          </a:p>
        </p:txBody>
      </p:sp>
      <p:sp>
        <p:nvSpPr>
          <p:cNvPr id="27" name="正方形/長方形 26">
            <a:extLst>
              <a:ext uri="{FF2B5EF4-FFF2-40B4-BE49-F238E27FC236}">
                <a16:creationId xmlns:a16="http://schemas.microsoft.com/office/drawing/2014/main" id="{2E35B645-3547-4440-8CC6-97F317D4985A}"/>
              </a:ext>
            </a:extLst>
          </p:cNvPr>
          <p:cNvSpPr/>
          <p:nvPr/>
        </p:nvSpPr>
        <p:spPr>
          <a:xfrm>
            <a:off x="5135417" y="5960014"/>
            <a:ext cx="4650229" cy="430887"/>
          </a:xfrm>
          <a:prstGeom prst="rect">
            <a:avLst/>
          </a:prstGeom>
        </p:spPr>
        <p:txBody>
          <a:bodyPr wrap="square">
            <a:spAutoFit/>
          </a:bodyPr>
          <a:lstStyle/>
          <a:p>
            <a:pPr algn="ctr"/>
            <a:r>
              <a:rPr lang="ja-JP" altLang="en-US" sz="1100" dirty="0">
                <a:latin typeface="游ゴシック" panose="020B0400000000000000" pitchFamily="50" charset="-128"/>
                <a:ea typeface="游ゴシック" panose="020B0400000000000000" pitchFamily="50" charset="-128"/>
              </a:rPr>
              <a:t>月別</a:t>
            </a:r>
            <a:r>
              <a:rPr lang="ja-JP" altLang="en-US" sz="1100" dirty="0">
                <a:effectLst/>
                <a:latin typeface="游ゴシック" panose="020B0400000000000000" pitchFamily="50" charset="-128"/>
                <a:ea typeface="游ゴシック" panose="020B0400000000000000" pitchFamily="50" charset="-128"/>
              </a:rPr>
              <a:t>強風発生頻度分析</a:t>
            </a:r>
            <a:endParaRPr lang="en-US" altLang="ja-JP" sz="1100" dirty="0">
              <a:effectLst/>
              <a:latin typeface="游ゴシック" panose="020B0400000000000000" pitchFamily="50" charset="-128"/>
              <a:ea typeface="游ゴシック" panose="020B0400000000000000" pitchFamily="50" charset="-128"/>
            </a:endParaRPr>
          </a:p>
          <a:p>
            <a:pPr algn="ctr"/>
            <a:r>
              <a:rPr lang="ja-JP" altLang="en-US" sz="1100" dirty="0">
                <a:effectLst/>
                <a:latin typeface="游ゴシック" panose="020B0400000000000000" pitchFamily="50" charset="-128"/>
                <a:ea typeface="游ゴシック" panose="020B0400000000000000" pitchFamily="50" charset="-128"/>
              </a:rPr>
              <a:t>（出典：気象庁「過去の気象データ検索」）</a:t>
            </a:r>
          </a:p>
        </p:txBody>
      </p:sp>
      <p:sp>
        <p:nvSpPr>
          <p:cNvPr id="30" name="テキスト ボックス 7">
            <a:extLst>
              <a:ext uri="{FF2B5EF4-FFF2-40B4-BE49-F238E27FC236}">
                <a16:creationId xmlns:a16="http://schemas.microsoft.com/office/drawing/2014/main" id="{86C80994-3A1C-4527-A4C7-86BC2475C4A0}"/>
              </a:ext>
            </a:extLst>
          </p:cNvPr>
          <p:cNvSpPr txBox="1">
            <a:spLocks noChangeArrowheads="1"/>
          </p:cNvSpPr>
          <p:nvPr/>
        </p:nvSpPr>
        <p:spPr bwMode="auto">
          <a:xfrm>
            <a:off x="128587" y="1367095"/>
            <a:ext cx="9648825" cy="894773"/>
          </a:xfrm>
          <a:prstGeom prst="rect">
            <a:avLst/>
          </a:prstGeom>
          <a:solidFill>
            <a:srgbClr val="CCE0DE"/>
          </a:solidFill>
          <a:ln>
            <a:noFill/>
          </a:ln>
        </p:spPr>
        <p:txBody>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R="0" lvl="0" algn="l" defTabSz="457200" rtl="0" eaLnBrk="1" fontAlgn="auto" latinLnBrk="0" hangingPunct="1">
              <a:lnSpc>
                <a:spcPct val="100000"/>
              </a:lnSpc>
              <a:spcBef>
                <a:spcPts val="0"/>
              </a:spcBef>
              <a:spcAft>
                <a:spcPts val="0"/>
              </a:spcAft>
              <a:buClrTx/>
              <a:buSzTx/>
              <a:tabLst/>
              <a:defRPr/>
            </a:pPr>
            <a:r>
              <a:rPr kumimoji="1" lang="ja-JP" altLang="en-US" sz="1400" b="0" i="0" u="none" strike="noStrike" kern="1200" cap="none" spc="0" normalizeH="0" baseline="0" noProof="0" dirty="0">
                <a:ln>
                  <a:noFill/>
                </a:ln>
                <a:effectLst/>
                <a:uLnTx/>
                <a:uFillTx/>
                <a:latin typeface="+mn-ea"/>
                <a:ea typeface="+mn-ea"/>
                <a:cs typeface="+mn-cs"/>
              </a:rPr>
              <a:t>気象観測点（屋久島）で</a:t>
            </a:r>
            <a:r>
              <a:rPr kumimoji="1" lang="en-US" altLang="ja-JP" sz="1400" b="0" i="0" u="none" strike="noStrike" kern="1200" cap="none" spc="0" normalizeH="0" baseline="0" noProof="0" dirty="0">
                <a:ln>
                  <a:noFill/>
                </a:ln>
                <a:effectLst/>
                <a:uLnTx/>
                <a:uFillTx/>
                <a:latin typeface="+mn-ea"/>
                <a:ea typeface="+mn-ea"/>
                <a:cs typeface="+mn-cs"/>
              </a:rPr>
              <a:t>1995</a:t>
            </a:r>
            <a:r>
              <a:rPr kumimoji="1" lang="ja-JP" altLang="en-US" sz="1400" b="0" i="0" u="none" strike="noStrike" kern="1200" cap="none" spc="0" normalizeH="0" baseline="0" noProof="0" dirty="0">
                <a:ln>
                  <a:noFill/>
                </a:ln>
                <a:effectLst/>
                <a:uLnTx/>
                <a:uFillTx/>
                <a:latin typeface="+mn-ea"/>
                <a:ea typeface="+mn-ea"/>
                <a:cs typeface="+mn-cs"/>
              </a:rPr>
              <a:t>年以降に観測された</a:t>
            </a:r>
            <a:r>
              <a:rPr lang="en-US" altLang="ja-JP" sz="1400" dirty="0">
                <a:latin typeface="+mn-ea"/>
                <a:ea typeface="+mn-ea"/>
              </a:rPr>
              <a:t>30</a:t>
            </a:r>
            <a:r>
              <a:rPr kumimoji="1" lang="ja-JP" altLang="en-US" sz="1400" b="0" i="0" u="none" strike="noStrike" kern="1200" cap="none" spc="0" normalizeH="0" baseline="0" noProof="0" dirty="0">
                <a:ln>
                  <a:noFill/>
                </a:ln>
                <a:effectLst/>
                <a:uLnTx/>
                <a:uFillTx/>
                <a:latin typeface="+mn-ea"/>
                <a:ea typeface="+mn-ea"/>
                <a:cs typeface="+mn-cs"/>
              </a:rPr>
              <a:t>年間の日最大風速を階級別に集計し、風向別、発生月別に分析した結果は下図のとおりです。風向に関して風</a:t>
            </a:r>
            <a:r>
              <a:rPr lang="ja-JP" altLang="en-US" sz="1400" dirty="0">
                <a:latin typeface="+mn-ea"/>
                <a:ea typeface="+mn-ea"/>
              </a:rPr>
              <a:t>は北西、東南東方向から吹きやすく</a:t>
            </a:r>
            <a:r>
              <a:rPr kumimoji="1" lang="ja-JP" altLang="en-US" sz="1400" b="0" i="0" u="none" strike="noStrike" kern="1200" cap="none" spc="0" normalizeH="0" baseline="0" noProof="0" dirty="0">
                <a:ln>
                  <a:noFill/>
                </a:ln>
                <a:effectLst/>
                <a:uLnTx/>
                <a:uFillTx/>
                <a:latin typeface="+mn-ea"/>
                <a:ea typeface="+mn-ea"/>
                <a:cs typeface="+mn-cs"/>
              </a:rPr>
              <a:t>、</a:t>
            </a:r>
            <a:r>
              <a:rPr lang="en-US" altLang="ja-JP" sz="1400" dirty="0">
                <a:latin typeface="+mn-ea"/>
                <a:ea typeface="+mn-ea"/>
              </a:rPr>
              <a:t>8~10</a:t>
            </a:r>
            <a:r>
              <a:rPr kumimoji="1" lang="ja-JP" altLang="en-US" sz="1400" b="0" i="0" u="none" strike="noStrike" kern="1200" cap="none" spc="0" normalizeH="0" baseline="0" noProof="0" dirty="0">
                <a:ln>
                  <a:noFill/>
                </a:ln>
                <a:effectLst/>
                <a:uLnTx/>
                <a:uFillTx/>
                <a:latin typeface="+mn-ea"/>
                <a:ea typeface="+mn-ea"/>
                <a:cs typeface="+mn-cs"/>
              </a:rPr>
              <a:t>月の台風が多い季節に</a:t>
            </a:r>
            <a:r>
              <a:rPr kumimoji="1" lang="en-US" altLang="ja-JP" sz="1400" b="0" i="0" u="none" strike="noStrike" kern="1200" cap="none" spc="0" normalizeH="0" baseline="0" noProof="0" dirty="0">
                <a:ln>
                  <a:noFill/>
                </a:ln>
                <a:effectLst/>
                <a:uLnTx/>
                <a:uFillTx/>
                <a:latin typeface="+mn-ea"/>
                <a:ea typeface="+mn-ea"/>
                <a:cs typeface="+mn-cs"/>
              </a:rPr>
              <a:t>20m/s</a:t>
            </a:r>
            <a:r>
              <a:rPr kumimoji="1" lang="ja-JP" altLang="en-US" sz="1400" b="0" i="0" u="none" strike="noStrike" kern="1200" cap="none" spc="0" normalizeH="0" baseline="0" noProof="0" dirty="0">
                <a:ln>
                  <a:noFill/>
                </a:ln>
                <a:effectLst/>
                <a:uLnTx/>
                <a:uFillTx/>
                <a:latin typeface="+mn-ea"/>
                <a:ea typeface="+mn-ea"/>
                <a:cs typeface="+mn-cs"/>
              </a:rPr>
              <a:t>以上の強風</a:t>
            </a:r>
            <a:r>
              <a:rPr lang="ja-JP" altLang="en-US" sz="1400" dirty="0">
                <a:latin typeface="+mn-ea"/>
                <a:ea typeface="+mn-ea"/>
              </a:rPr>
              <a:t>の発生頻度が増加しています</a:t>
            </a:r>
            <a:r>
              <a:rPr kumimoji="1" lang="ja-JP" altLang="en-US" sz="1400" b="0" i="0" u="none" strike="noStrike" kern="1200" cap="none" spc="0" normalizeH="0" baseline="0" noProof="0" dirty="0">
                <a:ln>
                  <a:noFill/>
                </a:ln>
                <a:effectLst/>
                <a:uLnTx/>
                <a:uFillTx/>
                <a:latin typeface="+mn-ea"/>
                <a:ea typeface="+mn-ea"/>
                <a:cs typeface="+mn-cs"/>
              </a:rPr>
              <a:t>。また、調査対象は海沿いに立地しており、気象観測点よりも強い風が吹きやすい場合があります。</a:t>
            </a:r>
            <a:endParaRPr kumimoji="1" lang="en-US" altLang="ja-JP" sz="1400" b="0" i="0" u="sng" strike="noStrike" kern="1200" cap="none" spc="0" normalizeH="0" baseline="0" noProof="0" dirty="0">
              <a:ln>
                <a:noFill/>
              </a:ln>
              <a:effectLst/>
              <a:uLnTx/>
              <a:uFillTx/>
              <a:latin typeface="+mn-ea"/>
              <a:ea typeface="+mn-ea"/>
              <a:cs typeface="+mn-cs"/>
            </a:endParaRPr>
          </a:p>
        </p:txBody>
      </p:sp>
      <p:grpSp>
        <p:nvGrpSpPr>
          <p:cNvPr id="10" name="グループ化 9">
            <a:extLst>
              <a:ext uri="{FF2B5EF4-FFF2-40B4-BE49-F238E27FC236}">
                <a16:creationId xmlns:a16="http://schemas.microsoft.com/office/drawing/2014/main" id="{D7A13044-B374-42FB-88DF-E18F127565AA}"/>
              </a:ext>
            </a:extLst>
          </p:cNvPr>
          <p:cNvGrpSpPr/>
          <p:nvPr/>
        </p:nvGrpSpPr>
        <p:grpSpPr>
          <a:xfrm>
            <a:off x="360000" y="370800"/>
            <a:ext cx="720000" cy="672000"/>
            <a:chOff x="360000" y="370800"/>
            <a:chExt cx="720000" cy="672000"/>
          </a:xfrm>
        </p:grpSpPr>
        <p:sp>
          <p:nvSpPr>
            <p:cNvPr id="11" name="正方形/長方形 10">
              <a:extLst>
                <a:ext uri="{FF2B5EF4-FFF2-40B4-BE49-F238E27FC236}">
                  <a16:creationId xmlns:a16="http://schemas.microsoft.com/office/drawing/2014/main" id="{D2A0900C-411D-4B1C-9A6F-77EE8755211A}"/>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F0AC7E8E-9DDF-4683-9B5A-104A0530B26B}"/>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pic>
        <p:nvPicPr>
          <p:cNvPr id="5" name="図 4">
            <a:extLst>
              <a:ext uri="{FF2B5EF4-FFF2-40B4-BE49-F238E27FC236}">
                <a16:creationId xmlns:a16="http://schemas.microsoft.com/office/drawing/2014/main" id="{1B03303D-C894-4E42-BC1D-272F13EB0ED5}"/>
              </a:ext>
            </a:extLst>
          </p:cNvPr>
          <p:cNvPicPr>
            <a:picLocks noChangeAspect="1"/>
          </p:cNvPicPr>
          <p:nvPr/>
        </p:nvPicPr>
        <p:blipFill>
          <a:blip r:embed="rId2"/>
          <a:stretch>
            <a:fillRect/>
          </a:stretch>
        </p:blipFill>
        <p:spPr>
          <a:xfrm>
            <a:off x="4750373" y="3132955"/>
            <a:ext cx="4883471" cy="2819045"/>
          </a:xfrm>
          <a:prstGeom prst="rect">
            <a:avLst/>
          </a:prstGeom>
        </p:spPr>
      </p:pic>
      <p:pic>
        <p:nvPicPr>
          <p:cNvPr id="7" name="図 6">
            <a:extLst>
              <a:ext uri="{FF2B5EF4-FFF2-40B4-BE49-F238E27FC236}">
                <a16:creationId xmlns:a16="http://schemas.microsoft.com/office/drawing/2014/main" id="{B647824A-50B8-4CA9-88D8-767DE0486CB4}"/>
              </a:ext>
            </a:extLst>
          </p:cNvPr>
          <p:cNvPicPr>
            <a:picLocks noChangeAspect="1"/>
          </p:cNvPicPr>
          <p:nvPr/>
        </p:nvPicPr>
        <p:blipFill>
          <a:blip r:embed="rId3"/>
          <a:stretch>
            <a:fillRect/>
          </a:stretch>
        </p:blipFill>
        <p:spPr>
          <a:xfrm>
            <a:off x="-90735" y="2361145"/>
            <a:ext cx="5816088" cy="3590855"/>
          </a:xfrm>
          <a:prstGeom prst="rect">
            <a:avLst/>
          </a:prstGeom>
        </p:spPr>
      </p:pic>
    </p:spTree>
    <p:extLst>
      <p:ext uri="{BB962C8B-B14F-4D97-AF65-F5344CB8AC3E}">
        <p14:creationId xmlns:p14="http://schemas.microsoft.com/office/powerpoint/2010/main" val="1752188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pPr marL="0" indent="0" algn="l">
              <a:buFont typeface="Wingdings" charset="2"/>
              <a:buNone/>
            </a:pPr>
            <a:r>
              <a:rPr kumimoji="1" lang="ja-JP" altLang="en-US" sz="2400" dirty="0">
                <a:solidFill>
                  <a:schemeClr val="tx1"/>
                </a:solidFill>
                <a:latin typeface="游ゴシック" panose="020B0400000000000000" pitchFamily="50" charset="-128"/>
                <a:ea typeface="游ゴシック" panose="020B0400000000000000" pitchFamily="50" charset="-128"/>
              </a:rPr>
              <a:t>風災ハザード情報</a:t>
            </a:r>
            <a:endParaRPr kumimoji="1" lang="en-US" altLang="ja-JP" sz="2400" dirty="0">
              <a:solidFill>
                <a:schemeClr val="tx1"/>
              </a:solidFill>
              <a:latin typeface="游ゴシック" panose="020B0400000000000000" pitchFamily="50" charset="-128"/>
              <a:ea typeface="游ゴシック" panose="020B0400000000000000" pitchFamily="50" charset="-128"/>
            </a:endParaRPr>
          </a:p>
        </p:txBody>
      </p:sp>
      <p:sp>
        <p:nvSpPr>
          <p:cNvPr id="18"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52" name="テキスト ボックス 7">
            <a:extLst>
              <a:ext uri="{FF2B5EF4-FFF2-40B4-BE49-F238E27FC236}">
                <a16:creationId xmlns:a16="http://schemas.microsoft.com/office/drawing/2014/main" id="{73A99685-EE03-43C9-A024-AEE9D30AD636}"/>
              </a:ext>
            </a:extLst>
          </p:cNvPr>
          <p:cNvSpPr txBox="1">
            <a:spLocks noChangeArrowheads="1"/>
          </p:cNvSpPr>
          <p:nvPr/>
        </p:nvSpPr>
        <p:spPr bwMode="auto">
          <a:xfrm>
            <a:off x="128587" y="1268761"/>
            <a:ext cx="9648825" cy="974167"/>
          </a:xfrm>
          <a:prstGeom prst="rect">
            <a:avLst/>
          </a:prstGeom>
          <a:solidFill>
            <a:srgbClr val="CCE0DE"/>
          </a:solidFill>
          <a:ln>
            <a:noFill/>
          </a:ln>
        </p:spPr>
        <p:txBody>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47625" fontAlgn="t"/>
            <a:r>
              <a:rPr lang="ja-JP" altLang="en-US" sz="1400" dirty="0">
                <a:solidFill>
                  <a:prstClr val="black"/>
                </a:solidFill>
                <a:latin typeface="+mn-ea"/>
                <a:ea typeface="+mn-ea"/>
              </a:rPr>
              <a:t>調査対象</a:t>
            </a:r>
            <a:r>
              <a:rPr kumimoji="1" lang="ja-JP" altLang="en-US" sz="1400" b="0" i="0" u="none" strike="noStrike" kern="1200" cap="none" spc="0" normalizeH="0" baseline="0" noProof="0" dirty="0">
                <a:ln>
                  <a:noFill/>
                </a:ln>
                <a:solidFill>
                  <a:prstClr val="black"/>
                </a:solidFill>
                <a:effectLst/>
                <a:uLnTx/>
                <a:uFillTx/>
                <a:latin typeface="+mn-ea"/>
                <a:ea typeface="+mn-ea"/>
              </a:rPr>
              <a:t>周辺</a:t>
            </a:r>
            <a:r>
              <a:rPr lang="ja-JP" altLang="en-US" sz="1400" dirty="0">
                <a:solidFill>
                  <a:prstClr val="black"/>
                </a:solidFill>
                <a:latin typeface="+mn-ea"/>
                <a:ea typeface="+mn-ea"/>
              </a:rPr>
              <a:t>は海に面しており</a:t>
            </a:r>
            <a:r>
              <a:rPr kumimoji="1" lang="ja-JP" altLang="en-US" sz="1400" b="0" i="0" u="none" strike="noStrike" kern="1200" cap="none" spc="0" normalizeH="0" baseline="0" noProof="0" dirty="0">
                <a:ln>
                  <a:noFill/>
                </a:ln>
                <a:solidFill>
                  <a:prstClr val="black"/>
                </a:solidFill>
                <a:effectLst/>
                <a:uLnTx/>
                <a:uFillTx/>
                <a:latin typeface="+mn-ea"/>
                <a:ea typeface="+mn-ea"/>
              </a:rPr>
              <a:t>風を遮るような構造物が少なく、強風発生時には影響を受けやすい地域です。</a:t>
            </a:r>
            <a:r>
              <a:rPr lang="ja-JP" altLang="en-US" sz="1400" dirty="0">
                <a:solidFill>
                  <a:prstClr val="black"/>
                </a:solidFill>
                <a:latin typeface="+mn-ea"/>
                <a:ea typeface="+mn-ea"/>
              </a:rPr>
              <a:t>調査対象</a:t>
            </a:r>
            <a:r>
              <a:rPr kumimoji="1" lang="ja-JP" altLang="en-US" sz="1400" b="0" i="0" u="none" strike="noStrike" kern="1200" cap="none" spc="0" normalizeH="0" baseline="0" noProof="0" dirty="0">
                <a:ln>
                  <a:noFill/>
                </a:ln>
                <a:solidFill>
                  <a:prstClr val="black"/>
                </a:solidFill>
                <a:effectLst/>
                <a:uLnTx/>
                <a:uFillTx/>
                <a:latin typeface="+mn-ea"/>
                <a:ea typeface="+mn-ea"/>
              </a:rPr>
              <a:t>に最も近い風速観測地点（</a:t>
            </a:r>
            <a:r>
              <a:rPr kumimoji="1" lang="ja-JP" altLang="en-US" sz="1400" b="0" i="0" u="none" strike="noStrike" kern="1200" cap="none" spc="0" normalizeH="0" baseline="0" dirty="0">
                <a:ln>
                  <a:noFill/>
                </a:ln>
                <a:solidFill>
                  <a:prstClr val="black"/>
                </a:solidFill>
                <a:effectLst/>
                <a:uLnTx/>
                <a:uFillTx/>
                <a:latin typeface="+mn-ea"/>
                <a:ea typeface="+mn-ea"/>
              </a:rPr>
              <a:t>屋久島</a:t>
            </a:r>
            <a:r>
              <a:rPr kumimoji="1" lang="ja-JP" altLang="en-US" sz="1400" b="0" i="0" u="none" strike="noStrike" kern="1200" cap="none" spc="0" normalizeH="0" baseline="0" noProof="0" dirty="0">
                <a:ln>
                  <a:noFill/>
                </a:ln>
                <a:solidFill>
                  <a:prstClr val="black"/>
                </a:solidFill>
                <a:effectLst/>
                <a:uLnTx/>
                <a:uFillTx/>
                <a:latin typeface="+mn-ea"/>
                <a:ea typeface="+mn-ea"/>
              </a:rPr>
              <a:t>）における、観測史上</a:t>
            </a:r>
            <a:r>
              <a:rPr kumimoji="1" lang="en-US" altLang="ja-JP" sz="1400" b="0" i="0" u="none" strike="noStrike" kern="1200" cap="none" spc="0" normalizeH="0" baseline="0" noProof="0" dirty="0">
                <a:ln>
                  <a:noFill/>
                </a:ln>
                <a:solidFill>
                  <a:prstClr val="black"/>
                </a:solidFill>
                <a:effectLst/>
                <a:uLnTx/>
                <a:uFillTx/>
                <a:latin typeface="+mn-ea"/>
                <a:ea typeface="+mn-ea"/>
              </a:rPr>
              <a:t>1</a:t>
            </a:r>
            <a:r>
              <a:rPr kumimoji="1" lang="ja-JP" altLang="en-US" sz="1400" b="0" i="0" u="none" strike="noStrike" kern="1200" cap="none" spc="0" normalizeH="0" baseline="0" noProof="0" dirty="0">
                <a:ln>
                  <a:noFill/>
                </a:ln>
                <a:solidFill>
                  <a:prstClr val="black"/>
                </a:solidFill>
                <a:effectLst/>
                <a:uLnTx/>
                <a:uFillTx/>
                <a:latin typeface="+mn-ea"/>
                <a:ea typeface="+mn-ea"/>
              </a:rPr>
              <a:t>位～</a:t>
            </a:r>
            <a:r>
              <a:rPr lang="en-US" altLang="ja-JP" sz="1400" dirty="0">
                <a:solidFill>
                  <a:prstClr val="black"/>
                </a:solidFill>
                <a:latin typeface="+mn-ea"/>
                <a:ea typeface="+mn-ea"/>
              </a:rPr>
              <a:t>10</a:t>
            </a:r>
            <a:r>
              <a:rPr kumimoji="1" lang="ja-JP" altLang="en-US" sz="1400" b="0" i="0" u="none" strike="noStrike" kern="1200" cap="none" spc="0" normalizeH="0" baseline="0" noProof="0" dirty="0">
                <a:ln>
                  <a:noFill/>
                </a:ln>
                <a:solidFill>
                  <a:prstClr val="black"/>
                </a:solidFill>
                <a:effectLst/>
                <a:uLnTx/>
                <a:uFillTx/>
                <a:latin typeface="+mn-ea"/>
                <a:ea typeface="+mn-ea"/>
              </a:rPr>
              <a:t>位の最大風速および最大瞬間風速は下表のとおりであり、</a:t>
            </a:r>
            <a:r>
              <a:rPr lang="ja-JP" altLang="en-US" sz="1400" dirty="0">
                <a:solidFill>
                  <a:prstClr val="black"/>
                </a:solidFill>
                <a:latin typeface="+mn-ea"/>
                <a:ea typeface="+mn-ea"/>
              </a:rPr>
              <a:t>設計</a:t>
            </a:r>
            <a:r>
              <a:rPr kumimoji="1" lang="ja-JP" altLang="en-US" sz="1400" b="0" i="0" u="none" strike="noStrike" kern="1200" cap="none" spc="0" normalizeH="0" baseline="0" noProof="0" dirty="0">
                <a:ln>
                  <a:noFill/>
                </a:ln>
                <a:solidFill>
                  <a:prstClr val="black"/>
                </a:solidFill>
                <a:effectLst/>
                <a:uLnTx/>
                <a:uFillTx/>
                <a:latin typeface="+mn-ea"/>
                <a:ea typeface="+mn-ea"/>
              </a:rPr>
              <a:t>基準風速上回る風速が観測されています。最大</a:t>
            </a:r>
            <a:r>
              <a:rPr kumimoji="1" lang="ja-JP" altLang="en-US" sz="1400" b="0" i="0" u="none" strike="noStrike" kern="1200" cap="none" spc="0" normalizeH="0" baseline="0" noProof="0" dirty="0">
                <a:ln>
                  <a:noFill/>
                </a:ln>
                <a:effectLst/>
                <a:uLnTx/>
                <a:uFillTx/>
                <a:latin typeface="+mn-ea"/>
                <a:ea typeface="+mn-ea"/>
              </a:rPr>
              <a:t>風速</a:t>
            </a:r>
            <a:r>
              <a:rPr kumimoji="1" lang="en-US" altLang="ja-JP" sz="1400" b="0" i="0" u="none" strike="noStrike" kern="1200" cap="none" spc="0" normalizeH="0" baseline="0" noProof="0" dirty="0">
                <a:ln>
                  <a:noFill/>
                </a:ln>
                <a:effectLst/>
                <a:uLnTx/>
                <a:uFillTx/>
                <a:latin typeface="+mn-ea"/>
                <a:ea typeface="+mn-ea"/>
              </a:rPr>
              <a:t>15m/s</a:t>
            </a:r>
            <a:r>
              <a:rPr kumimoji="1" lang="ja-JP" altLang="en-US" sz="1400" b="0" i="0" u="none" strike="noStrike" kern="1200" cap="none" spc="0" normalizeH="0" baseline="0" noProof="0" dirty="0">
                <a:ln>
                  <a:noFill/>
                </a:ln>
                <a:effectLst/>
                <a:uLnTx/>
                <a:uFillTx/>
                <a:latin typeface="+mn-ea"/>
                <a:ea typeface="+mn-ea"/>
              </a:rPr>
              <a:t>を上回るような強い風が吹いたときには、経年劣化により固定強度が低下した外装材や屋外動産等に被害が発生する</a:t>
            </a:r>
            <a:r>
              <a:rPr lang="ja-JP" altLang="en-US" sz="1400" dirty="0">
                <a:latin typeface="+mn-ea"/>
                <a:ea typeface="+mn-ea"/>
              </a:rPr>
              <a:t>おそれ</a:t>
            </a:r>
            <a:r>
              <a:rPr kumimoji="1" lang="ja-JP" altLang="en-US" sz="1400" b="0" i="0" u="none" strike="noStrike" kern="1200" cap="none" spc="0" normalizeH="0" baseline="0" noProof="0" dirty="0">
                <a:ln>
                  <a:noFill/>
                </a:ln>
                <a:effectLst/>
                <a:uLnTx/>
                <a:uFillTx/>
                <a:latin typeface="+mn-ea"/>
                <a:ea typeface="+mn-ea"/>
              </a:rPr>
              <a:t>があります</a:t>
            </a:r>
            <a:r>
              <a:rPr kumimoji="1" lang="ja-JP" altLang="en-US" sz="1400" b="0" i="0" u="none" strike="noStrike" kern="1200" cap="none" spc="0" normalizeH="0" baseline="0" noProof="0" dirty="0">
                <a:ln>
                  <a:noFill/>
                </a:ln>
                <a:solidFill>
                  <a:prstClr val="black"/>
                </a:solidFill>
                <a:effectLst/>
                <a:uLnTx/>
                <a:uFillTx/>
                <a:latin typeface="+mn-ea"/>
                <a:ea typeface="+mn-ea"/>
              </a:rPr>
              <a:t>。</a:t>
            </a:r>
            <a:endParaRPr kumimoji="1" lang="en-US" altLang="ja-JP" sz="1400" b="0" i="0" u="none" strike="noStrike" kern="1200" cap="none" spc="0" normalizeH="0" baseline="0" noProof="0" dirty="0">
              <a:ln>
                <a:noFill/>
              </a:ln>
              <a:solidFill>
                <a:prstClr val="black"/>
              </a:solidFill>
              <a:effectLst/>
              <a:uLnTx/>
              <a:uFillTx/>
              <a:latin typeface="+mn-ea"/>
              <a:ea typeface="+mn-ea"/>
            </a:endParaRPr>
          </a:p>
        </p:txBody>
      </p:sp>
      <p:sp>
        <p:nvSpPr>
          <p:cNvPr id="53" name="正方形/長方形 52">
            <a:extLst>
              <a:ext uri="{FF2B5EF4-FFF2-40B4-BE49-F238E27FC236}">
                <a16:creationId xmlns:a16="http://schemas.microsoft.com/office/drawing/2014/main" id="{0B188D9C-8F5B-4A58-ABBD-149C64B06DDD}"/>
              </a:ext>
            </a:extLst>
          </p:cNvPr>
          <p:cNvSpPr/>
          <p:nvPr/>
        </p:nvSpPr>
        <p:spPr>
          <a:xfrm>
            <a:off x="137343" y="3296017"/>
            <a:ext cx="5544616" cy="276999"/>
          </a:xfrm>
          <a:prstGeom prst="rect">
            <a:avLst/>
          </a:prstGeom>
        </p:spPr>
        <p:txBody>
          <a:bodyPr wrap="square">
            <a:spAutoFit/>
          </a:bodyPr>
          <a:lstStyle/>
          <a:p>
            <a:pPr algn="ctr"/>
            <a:r>
              <a:rPr lang="ja-JP" altLang="en-US" sz="1200" dirty="0">
                <a:solidFill>
                  <a:prstClr val="black"/>
                </a:solidFill>
                <a:latin typeface="游ゴシック" panose="020B0400000000000000" pitchFamily="50" charset="-128"/>
                <a:ea typeface="游ゴシック" panose="020B0400000000000000" pitchFamily="50" charset="-128"/>
              </a:rPr>
              <a:t>表：気象観測点（屋久島）における観測史上</a:t>
            </a:r>
            <a:r>
              <a:rPr lang="en-US" altLang="ja-JP" sz="1200" dirty="0">
                <a:solidFill>
                  <a:prstClr val="black"/>
                </a:solidFill>
                <a:latin typeface="游ゴシック" panose="020B0400000000000000" pitchFamily="50" charset="-128"/>
                <a:ea typeface="游ゴシック" panose="020B0400000000000000" pitchFamily="50" charset="-128"/>
              </a:rPr>
              <a:t>1</a:t>
            </a:r>
            <a:r>
              <a:rPr lang="ja-JP" altLang="en-US" sz="1200" dirty="0">
                <a:solidFill>
                  <a:prstClr val="black"/>
                </a:solidFill>
                <a:latin typeface="游ゴシック" panose="020B0400000000000000" pitchFamily="50" charset="-128"/>
                <a:ea typeface="游ゴシック" panose="020B0400000000000000" pitchFamily="50" charset="-128"/>
              </a:rPr>
              <a:t>位～</a:t>
            </a:r>
            <a:r>
              <a:rPr lang="en-US" altLang="ja-JP" sz="1200" dirty="0">
                <a:solidFill>
                  <a:prstClr val="black"/>
                </a:solidFill>
                <a:latin typeface="游ゴシック" panose="020B0400000000000000" pitchFamily="50" charset="-128"/>
                <a:ea typeface="游ゴシック" panose="020B0400000000000000" pitchFamily="50" charset="-128"/>
              </a:rPr>
              <a:t>5</a:t>
            </a:r>
            <a:r>
              <a:rPr lang="ja-JP" altLang="en-US" sz="1200" dirty="0">
                <a:solidFill>
                  <a:prstClr val="black"/>
                </a:solidFill>
                <a:latin typeface="游ゴシック" panose="020B0400000000000000" pitchFamily="50" charset="-128"/>
                <a:ea typeface="游ゴシック" panose="020B0400000000000000" pitchFamily="50" charset="-128"/>
              </a:rPr>
              <a:t>位の最大風速</a:t>
            </a:r>
            <a:endParaRPr lang="en-US" altLang="ja-JP" sz="1200" dirty="0">
              <a:solidFill>
                <a:prstClr val="black"/>
              </a:solidFill>
              <a:latin typeface="游ゴシック" panose="020B0400000000000000" pitchFamily="50" charset="-128"/>
              <a:ea typeface="游ゴシック" panose="020B0400000000000000" pitchFamily="50" charset="-128"/>
            </a:endParaRPr>
          </a:p>
        </p:txBody>
      </p:sp>
      <p:sp>
        <p:nvSpPr>
          <p:cNvPr id="54" name="正方形/長方形 53">
            <a:extLst>
              <a:ext uri="{FF2B5EF4-FFF2-40B4-BE49-F238E27FC236}">
                <a16:creationId xmlns:a16="http://schemas.microsoft.com/office/drawing/2014/main" id="{44147862-691B-4D86-AE51-0F364074B14D}"/>
              </a:ext>
            </a:extLst>
          </p:cNvPr>
          <p:cNvSpPr/>
          <p:nvPr/>
        </p:nvSpPr>
        <p:spPr>
          <a:xfrm>
            <a:off x="128587" y="6203647"/>
            <a:ext cx="5544616" cy="261610"/>
          </a:xfrm>
          <a:prstGeom prst="rect">
            <a:avLst/>
          </a:prstGeom>
        </p:spPr>
        <p:txBody>
          <a:bodyPr wrap="square">
            <a:spAutoFit/>
          </a:bodyPr>
          <a:lstStyle/>
          <a:p>
            <a:pPr algn="r"/>
            <a:r>
              <a:rPr lang="ja-JP" altLang="en-US" sz="1100" dirty="0">
                <a:solidFill>
                  <a:prstClr val="black"/>
                </a:solidFill>
                <a:latin typeface="游ゴシック" panose="020B0400000000000000" pitchFamily="50" charset="-128"/>
                <a:ea typeface="游ゴシック" panose="020B0400000000000000" pitchFamily="50" charset="-128"/>
              </a:rPr>
              <a:t>（出典：気象庁「過去の気象データ検索」）</a:t>
            </a:r>
          </a:p>
        </p:txBody>
      </p:sp>
      <p:pic>
        <p:nvPicPr>
          <p:cNvPr id="55" name="Picture 3">
            <a:extLst>
              <a:ext uri="{FF2B5EF4-FFF2-40B4-BE49-F238E27FC236}">
                <a16:creationId xmlns:a16="http://schemas.microsoft.com/office/drawing/2014/main" id="{1192E610-6940-40BC-A61C-543F6CC326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8942"/>
          <a:stretch>
            <a:fillRect/>
          </a:stretch>
        </p:blipFill>
        <p:spPr bwMode="auto">
          <a:xfrm>
            <a:off x="5711113" y="5013176"/>
            <a:ext cx="4076982" cy="107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正方形/長方形 55">
            <a:extLst>
              <a:ext uri="{FF2B5EF4-FFF2-40B4-BE49-F238E27FC236}">
                <a16:creationId xmlns:a16="http://schemas.microsoft.com/office/drawing/2014/main" id="{4FBA2DC9-0C5A-49AB-B625-E974F5B44EEE}"/>
              </a:ext>
            </a:extLst>
          </p:cNvPr>
          <p:cNvSpPr/>
          <p:nvPr/>
        </p:nvSpPr>
        <p:spPr>
          <a:xfrm>
            <a:off x="5809266" y="6071905"/>
            <a:ext cx="3978829" cy="430887"/>
          </a:xfrm>
          <a:prstGeom prst="rect">
            <a:avLst/>
          </a:prstGeom>
        </p:spPr>
        <p:txBody>
          <a:bodyPr wrap="square">
            <a:spAutoFit/>
          </a:bodyPr>
          <a:lstStyle/>
          <a:p>
            <a:pPr algn="ctr"/>
            <a:r>
              <a:rPr lang="ja-JP" altLang="en-US" sz="1100" dirty="0">
                <a:solidFill>
                  <a:prstClr val="black"/>
                </a:solidFill>
                <a:latin typeface="游ゴシック" panose="020B0400000000000000" pitchFamily="50" charset="-128"/>
                <a:ea typeface="游ゴシック" panose="020B0400000000000000" pitchFamily="50" charset="-128"/>
              </a:rPr>
              <a:t>図：強風による被害の様態</a:t>
            </a:r>
            <a:endParaRPr lang="en-US" altLang="ja-JP" sz="1100" dirty="0">
              <a:solidFill>
                <a:prstClr val="black"/>
              </a:solidFill>
              <a:latin typeface="游ゴシック" panose="020B0400000000000000" pitchFamily="50" charset="-128"/>
              <a:ea typeface="游ゴシック" panose="020B0400000000000000" pitchFamily="50" charset="-128"/>
            </a:endParaRPr>
          </a:p>
          <a:p>
            <a:pPr algn="r"/>
            <a:r>
              <a:rPr lang="ja-JP" altLang="en-US" sz="1100" dirty="0">
                <a:solidFill>
                  <a:prstClr val="black"/>
                </a:solidFill>
                <a:latin typeface="游ゴシック" panose="020B0400000000000000" pitchFamily="50" charset="-128"/>
                <a:ea typeface="游ゴシック" panose="020B0400000000000000" pitchFamily="50" charset="-128"/>
              </a:rPr>
              <a:t>（出典：建築技術</a:t>
            </a:r>
            <a:r>
              <a:rPr lang="en-US" altLang="ja-JP" sz="1100" dirty="0">
                <a:solidFill>
                  <a:prstClr val="black"/>
                </a:solidFill>
                <a:latin typeface="游ゴシック" panose="020B0400000000000000" pitchFamily="50" charset="-128"/>
                <a:ea typeface="游ゴシック" panose="020B0400000000000000" pitchFamily="50" charset="-128"/>
              </a:rPr>
              <a:t>2000</a:t>
            </a:r>
            <a:r>
              <a:rPr lang="ja-JP" altLang="en-US" sz="1100" dirty="0">
                <a:solidFill>
                  <a:prstClr val="black"/>
                </a:solidFill>
                <a:latin typeface="游ゴシック" panose="020B0400000000000000" pitchFamily="50" charset="-128"/>
                <a:ea typeface="游ゴシック" panose="020B0400000000000000" pitchFamily="50" charset="-128"/>
              </a:rPr>
              <a:t>年</a:t>
            </a:r>
            <a:r>
              <a:rPr lang="en-US" altLang="ja-JP" sz="1100" dirty="0">
                <a:solidFill>
                  <a:prstClr val="black"/>
                </a:solidFill>
                <a:latin typeface="游ゴシック" panose="020B0400000000000000" pitchFamily="50" charset="-128"/>
                <a:ea typeface="游ゴシック" panose="020B0400000000000000" pitchFamily="50" charset="-128"/>
              </a:rPr>
              <a:t>7</a:t>
            </a:r>
            <a:r>
              <a:rPr lang="ja-JP" altLang="en-US" sz="1100" dirty="0">
                <a:solidFill>
                  <a:prstClr val="black"/>
                </a:solidFill>
                <a:latin typeface="游ゴシック" panose="020B0400000000000000" pitchFamily="50" charset="-128"/>
                <a:ea typeface="游ゴシック" panose="020B0400000000000000" pitchFamily="50" charset="-128"/>
              </a:rPr>
              <a:t>月号）</a:t>
            </a:r>
          </a:p>
        </p:txBody>
      </p:sp>
      <p:sp>
        <p:nvSpPr>
          <p:cNvPr id="57" name="角丸四角形 18">
            <a:extLst>
              <a:ext uri="{FF2B5EF4-FFF2-40B4-BE49-F238E27FC236}">
                <a16:creationId xmlns:a16="http://schemas.microsoft.com/office/drawing/2014/main" id="{18F2BA7E-8A3D-46A2-9D40-46EEBEDC2F13}"/>
              </a:ext>
            </a:extLst>
          </p:cNvPr>
          <p:cNvSpPr/>
          <p:nvPr/>
        </p:nvSpPr>
        <p:spPr>
          <a:xfrm>
            <a:off x="6465168" y="5445224"/>
            <a:ext cx="504056" cy="288032"/>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58" name="角丸四角形 21">
            <a:extLst>
              <a:ext uri="{FF2B5EF4-FFF2-40B4-BE49-F238E27FC236}">
                <a16:creationId xmlns:a16="http://schemas.microsoft.com/office/drawing/2014/main" id="{7653AEC0-9F47-43DD-B9B8-F78C73591DE4}"/>
              </a:ext>
            </a:extLst>
          </p:cNvPr>
          <p:cNvSpPr/>
          <p:nvPr/>
        </p:nvSpPr>
        <p:spPr>
          <a:xfrm>
            <a:off x="7294624" y="5369252"/>
            <a:ext cx="754720" cy="288032"/>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59" name="角丸四角形 22">
            <a:extLst>
              <a:ext uri="{FF2B5EF4-FFF2-40B4-BE49-F238E27FC236}">
                <a16:creationId xmlns:a16="http://schemas.microsoft.com/office/drawing/2014/main" id="{FC49E654-B81F-454C-82D2-8EA26FE27ACC}"/>
              </a:ext>
            </a:extLst>
          </p:cNvPr>
          <p:cNvSpPr/>
          <p:nvPr/>
        </p:nvSpPr>
        <p:spPr>
          <a:xfrm>
            <a:off x="7083756" y="5744913"/>
            <a:ext cx="588228" cy="288032"/>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60" name="角丸四角形 23">
            <a:extLst>
              <a:ext uri="{FF2B5EF4-FFF2-40B4-BE49-F238E27FC236}">
                <a16:creationId xmlns:a16="http://schemas.microsoft.com/office/drawing/2014/main" id="{3000F4AB-F9B7-46A2-80E2-A760178A3106}"/>
              </a:ext>
            </a:extLst>
          </p:cNvPr>
          <p:cNvSpPr/>
          <p:nvPr/>
        </p:nvSpPr>
        <p:spPr>
          <a:xfrm>
            <a:off x="8481392" y="4998126"/>
            <a:ext cx="720080" cy="591114"/>
          </a:xfrm>
          <a:prstGeom prst="roundRect">
            <a:avLst/>
          </a:prstGeom>
          <a:noFill/>
          <a:ln w="19050" cap="flat" cmpd="sng" algn="ctr">
            <a:solidFill>
              <a:srgbClr val="901006"/>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61" name="正方形/長方形 60">
            <a:extLst>
              <a:ext uri="{FF2B5EF4-FFF2-40B4-BE49-F238E27FC236}">
                <a16:creationId xmlns:a16="http://schemas.microsoft.com/office/drawing/2014/main" id="{6AE53A14-6C22-4959-8038-4E98096DDE31}"/>
              </a:ext>
            </a:extLst>
          </p:cNvPr>
          <p:cNvSpPr/>
          <p:nvPr/>
        </p:nvSpPr>
        <p:spPr>
          <a:xfrm>
            <a:off x="5843833" y="3555072"/>
            <a:ext cx="1917479" cy="1170072"/>
          </a:xfrm>
          <a:prstGeom prst="rect">
            <a:avLst/>
          </a:prstGeom>
          <a:solidFill>
            <a:srgbClr val="901006"/>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外装材の経年劣化によって被害の発生が増える。</a:t>
            </a:r>
            <a:endParaRPr kumimoji="0" lang="en-US" altLang="ja-JP"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⇒発生予防のためには、</a:t>
            </a:r>
            <a:r>
              <a:rPr kumimoji="0" lang="ja-JP" altLang="en-US" sz="1200" b="1"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建物各部位の材料強度、固定強度の見直し</a:t>
            </a: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が有効</a:t>
            </a:r>
          </a:p>
        </p:txBody>
      </p:sp>
      <p:cxnSp>
        <p:nvCxnSpPr>
          <p:cNvPr id="62" name="直線矢印コネクタ 61">
            <a:extLst>
              <a:ext uri="{FF2B5EF4-FFF2-40B4-BE49-F238E27FC236}">
                <a16:creationId xmlns:a16="http://schemas.microsoft.com/office/drawing/2014/main" id="{A10A394F-E1BE-40BC-9577-403E7E6C76CB}"/>
              </a:ext>
            </a:extLst>
          </p:cNvPr>
          <p:cNvCxnSpPr>
            <a:stCxn id="61" idx="2"/>
          </p:cNvCxnSpPr>
          <p:nvPr/>
        </p:nvCxnSpPr>
        <p:spPr>
          <a:xfrm flipH="1">
            <a:off x="6681193" y="4725144"/>
            <a:ext cx="121380" cy="720080"/>
          </a:xfrm>
          <a:prstGeom prst="straightConnector1">
            <a:avLst/>
          </a:prstGeom>
          <a:noFill/>
          <a:ln w="9525" cap="flat" cmpd="sng" algn="ctr">
            <a:solidFill>
              <a:srgbClr val="901006"/>
            </a:solidFill>
            <a:prstDash val="solid"/>
            <a:tailEnd type="triangle"/>
          </a:ln>
          <a:effectLst/>
        </p:spPr>
      </p:cxnSp>
      <p:cxnSp>
        <p:nvCxnSpPr>
          <p:cNvPr id="63" name="直線矢印コネクタ 62">
            <a:extLst>
              <a:ext uri="{FF2B5EF4-FFF2-40B4-BE49-F238E27FC236}">
                <a16:creationId xmlns:a16="http://schemas.microsoft.com/office/drawing/2014/main" id="{DDFD3197-7EBB-4736-B033-D53A839C82DB}"/>
              </a:ext>
            </a:extLst>
          </p:cNvPr>
          <p:cNvCxnSpPr>
            <a:stCxn id="61" idx="2"/>
          </p:cNvCxnSpPr>
          <p:nvPr/>
        </p:nvCxnSpPr>
        <p:spPr>
          <a:xfrm>
            <a:off x="6802573" y="4725144"/>
            <a:ext cx="492051" cy="644108"/>
          </a:xfrm>
          <a:prstGeom prst="straightConnector1">
            <a:avLst/>
          </a:prstGeom>
          <a:noFill/>
          <a:ln w="9525" cap="flat" cmpd="sng" algn="ctr">
            <a:solidFill>
              <a:srgbClr val="901006"/>
            </a:solidFill>
            <a:prstDash val="solid"/>
            <a:tailEnd type="triangle"/>
          </a:ln>
          <a:effectLst/>
        </p:spPr>
      </p:cxnSp>
      <p:cxnSp>
        <p:nvCxnSpPr>
          <p:cNvPr id="64" name="直線矢印コネクタ 63">
            <a:extLst>
              <a:ext uri="{FF2B5EF4-FFF2-40B4-BE49-F238E27FC236}">
                <a16:creationId xmlns:a16="http://schemas.microsoft.com/office/drawing/2014/main" id="{4586F953-A409-43E7-AB6D-0517DDC52793}"/>
              </a:ext>
            </a:extLst>
          </p:cNvPr>
          <p:cNvCxnSpPr>
            <a:stCxn id="61" idx="2"/>
          </p:cNvCxnSpPr>
          <p:nvPr/>
        </p:nvCxnSpPr>
        <p:spPr>
          <a:xfrm>
            <a:off x="6802573" y="4725144"/>
            <a:ext cx="1668118" cy="562688"/>
          </a:xfrm>
          <a:prstGeom prst="straightConnector1">
            <a:avLst/>
          </a:prstGeom>
          <a:noFill/>
          <a:ln w="9525" cap="flat" cmpd="sng" algn="ctr">
            <a:solidFill>
              <a:srgbClr val="901006"/>
            </a:solidFill>
            <a:prstDash val="solid"/>
            <a:tailEnd type="triangle"/>
          </a:ln>
          <a:effectLst/>
        </p:spPr>
      </p:cxnSp>
      <p:cxnSp>
        <p:nvCxnSpPr>
          <p:cNvPr id="65" name="直線矢印コネクタ 64">
            <a:extLst>
              <a:ext uri="{FF2B5EF4-FFF2-40B4-BE49-F238E27FC236}">
                <a16:creationId xmlns:a16="http://schemas.microsoft.com/office/drawing/2014/main" id="{53609967-9AFB-4A2B-8040-1C2E28FFC994}"/>
              </a:ext>
            </a:extLst>
          </p:cNvPr>
          <p:cNvCxnSpPr>
            <a:stCxn id="61" idx="2"/>
          </p:cNvCxnSpPr>
          <p:nvPr/>
        </p:nvCxnSpPr>
        <p:spPr>
          <a:xfrm>
            <a:off x="6802573" y="4725144"/>
            <a:ext cx="428181" cy="1002596"/>
          </a:xfrm>
          <a:prstGeom prst="straightConnector1">
            <a:avLst/>
          </a:prstGeom>
          <a:noFill/>
          <a:ln w="9525" cap="flat" cmpd="sng" algn="ctr">
            <a:solidFill>
              <a:srgbClr val="901006"/>
            </a:solidFill>
            <a:prstDash val="solid"/>
            <a:tailEnd type="triangle"/>
          </a:ln>
          <a:effectLst/>
        </p:spPr>
      </p:cxnSp>
      <p:sp>
        <p:nvSpPr>
          <p:cNvPr id="66" name="角丸四角形 39">
            <a:extLst>
              <a:ext uri="{FF2B5EF4-FFF2-40B4-BE49-F238E27FC236}">
                <a16:creationId xmlns:a16="http://schemas.microsoft.com/office/drawing/2014/main" id="{D6EB3221-BD37-48B9-A1D3-CE3E1D338485}"/>
              </a:ext>
            </a:extLst>
          </p:cNvPr>
          <p:cNvSpPr/>
          <p:nvPr/>
        </p:nvSpPr>
        <p:spPr>
          <a:xfrm>
            <a:off x="7715971" y="5738704"/>
            <a:ext cx="754720" cy="288032"/>
          </a:xfrm>
          <a:prstGeom prst="roundRect">
            <a:avLst/>
          </a:prstGeom>
          <a:noFill/>
          <a:ln w="19050" cap="flat" cmpd="sng" algn="ctr">
            <a:solidFill>
              <a:srgbClr val="006C60"/>
            </a:solidFill>
            <a:prstDash val="sysDot"/>
          </a:ln>
          <a:effectLst/>
          <a:extLst>
            <a:ext uri="{909E8E84-426E-40DD-AFC4-6F175D3DCCD1}">
              <a14:hiddenFill xmlns:a14="http://schemas.microsoft.com/office/drawing/2010/main">
                <a:solidFill>
                  <a:srgbClr val="D2D3D3"/>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endParaRPr>
          </a:p>
        </p:txBody>
      </p:sp>
      <p:sp>
        <p:nvSpPr>
          <p:cNvPr id="67" name="正方形/長方形 66">
            <a:extLst>
              <a:ext uri="{FF2B5EF4-FFF2-40B4-BE49-F238E27FC236}">
                <a16:creationId xmlns:a16="http://schemas.microsoft.com/office/drawing/2014/main" id="{4C98B6F8-3E75-46C1-907E-64B5D4FDDDEA}"/>
              </a:ext>
            </a:extLst>
          </p:cNvPr>
          <p:cNvSpPr/>
          <p:nvPr/>
        </p:nvSpPr>
        <p:spPr>
          <a:xfrm>
            <a:off x="7842583" y="3551178"/>
            <a:ext cx="1917479" cy="1173966"/>
          </a:xfrm>
          <a:prstGeom prst="rect">
            <a:avLst/>
          </a:prstGeom>
          <a:solidFill>
            <a:srgbClr val="006C60"/>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建物の経年劣化に関係なく被害が発生する。</a:t>
            </a:r>
            <a:endParaRPr kumimoji="0" lang="en-US" altLang="ja-JP"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⇒発生予防のためには、飛散物発生の抑止が有効</a:t>
            </a:r>
            <a:endParaRPr kumimoji="0" lang="en-US" altLang="ja-JP"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a:t>
            </a:r>
            <a:r>
              <a:rPr kumimoji="0" lang="ja-JP" altLang="en-US" sz="1200" b="1"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古い建物の更新</a:t>
            </a:r>
            <a:r>
              <a:rPr kumimoji="0" lang="ja-JP" altLang="en-US" sz="1200" b="0" i="0" u="none" strike="noStrike" kern="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、屋外動産の整頓など）</a:t>
            </a:r>
          </a:p>
        </p:txBody>
      </p:sp>
      <p:cxnSp>
        <p:nvCxnSpPr>
          <p:cNvPr id="68" name="直線矢印コネクタ 67">
            <a:extLst>
              <a:ext uri="{FF2B5EF4-FFF2-40B4-BE49-F238E27FC236}">
                <a16:creationId xmlns:a16="http://schemas.microsoft.com/office/drawing/2014/main" id="{2165E3CD-A950-4411-A7D5-2BB0D26656D2}"/>
              </a:ext>
            </a:extLst>
          </p:cNvPr>
          <p:cNvCxnSpPr>
            <a:endCxn id="66" idx="0"/>
          </p:cNvCxnSpPr>
          <p:nvPr/>
        </p:nvCxnSpPr>
        <p:spPr>
          <a:xfrm flipH="1">
            <a:off x="8093331" y="4437111"/>
            <a:ext cx="172037" cy="1301593"/>
          </a:xfrm>
          <a:prstGeom prst="straightConnector1">
            <a:avLst/>
          </a:prstGeom>
          <a:noFill/>
          <a:ln w="9525" cap="flat" cmpd="sng" algn="ctr">
            <a:solidFill>
              <a:srgbClr val="006C60"/>
            </a:solidFill>
            <a:prstDash val="solid"/>
            <a:tailEnd type="triangle"/>
          </a:ln>
          <a:effectLst/>
        </p:spPr>
      </p:cxnSp>
      <p:sp>
        <p:nvSpPr>
          <p:cNvPr id="69" name="正方形/長方形 68">
            <a:extLst>
              <a:ext uri="{FF2B5EF4-FFF2-40B4-BE49-F238E27FC236}">
                <a16:creationId xmlns:a16="http://schemas.microsoft.com/office/drawing/2014/main" id="{808CF37E-0B99-45CB-9FD0-3CAF10732F6F}"/>
              </a:ext>
            </a:extLst>
          </p:cNvPr>
          <p:cNvSpPr/>
          <p:nvPr/>
        </p:nvSpPr>
        <p:spPr>
          <a:xfrm>
            <a:off x="5843833" y="3296017"/>
            <a:ext cx="3916229" cy="276999"/>
          </a:xfrm>
          <a:prstGeom prst="rect">
            <a:avLst/>
          </a:prstGeom>
        </p:spPr>
        <p:txBody>
          <a:bodyPr wrap="square">
            <a:spAutoFit/>
          </a:bodyPr>
          <a:lstStyle/>
          <a:p>
            <a:pPr algn="ctr"/>
            <a:r>
              <a:rPr lang="ja-JP" altLang="en-US" sz="1200" dirty="0">
                <a:solidFill>
                  <a:prstClr val="black"/>
                </a:solidFill>
                <a:latin typeface="游ゴシック" panose="020B0400000000000000" pitchFamily="50" charset="-128"/>
                <a:ea typeface="游ゴシック" panose="020B0400000000000000" pitchFamily="50" charset="-128"/>
              </a:rPr>
              <a:t>強風被害低減の考え方</a:t>
            </a:r>
            <a:endParaRPr lang="en-US" altLang="ja-JP" sz="1200" dirty="0">
              <a:solidFill>
                <a:prstClr val="black"/>
              </a:solidFill>
              <a:latin typeface="游ゴシック" panose="020B0400000000000000" pitchFamily="50" charset="-128"/>
              <a:ea typeface="游ゴシック" panose="020B0400000000000000" pitchFamily="50" charset="-128"/>
            </a:endParaRPr>
          </a:p>
        </p:txBody>
      </p:sp>
      <p:graphicFrame>
        <p:nvGraphicFramePr>
          <p:cNvPr id="90" name="表 89">
            <a:extLst>
              <a:ext uri="{FF2B5EF4-FFF2-40B4-BE49-F238E27FC236}">
                <a16:creationId xmlns:a16="http://schemas.microsoft.com/office/drawing/2014/main" id="{ADB2902E-143D-42C7-9276-BF65CD427B3D}"/>
              </a:ext>
            </a:extLst>
          </p:cNvPr>
          <p:cNvGraphicFramePr>
            <a:graphicFrameLocks noGrp="1"/>
          </p:cNvGraphicFramePr>
          <p:nvPr>
            <p:extLst>
              <p:ext uri="{D42A27DB-BD31-4B8C-83A1-F6EECF244321}">
                <p14:modId xmlns:p14="http://schemas.microsoft.com/office/powerpoint/2010/main" val="1662086807"/>
              </p:ext>
            </p:extLst>
          </p:nvPr>
        </p:nvGraphicFramePr>
        <p:xfrm>
          <a:off x="175592" y="3579322"/>
          <a:ext cx="5462917" cy="2560320"/>
        </p:xfrm>
        <a:graphic>
          <a:graphicData uri="http://schemas.openxmlformats.org/drawingml/2006/table">
            <a:tbl>
              <a:tblPr/>
              <a:tblGrid>
                <a:gridCol w="524568">
                  <a:extLst>
                    <a:ext uri="{9D8B030D-6E8A-4147-A177-3AD203B41FA5}">
                      <a16:colId xmlns:a16="http://schemas.microsoft.com/office/drawing/2014/main" val="4179272557"/>
                    </a:ext>
                  </a:extLst>
                </a:gridCol>
                <a:gridCol w="1042479">
                  <a:extLst>
                    <a:ext uri="{9D8B030D-6E8A-4147-A177-3AD203B41FA5}">
                      <a16:colId xmlns:a16="http://schemas.microsoft.com/office/drawing/2014/main" val="314493181"/>
                    </a:ext>
                  </a:extLst>
                </a:gridCol>
                <a:gridCol w="649585">
                  <a:extLst>
                    <a:ext uri="{9D8B030D-6E8A-4147-A177-3AD203B41FA5}">
                      <a16:colId xmlns:a16="http://schemas.microsoft.com/office/drawing/2014/main" val="2785119477"/>
                    </a:ext>
                  </a:extLst>
                </a:gridCol>
                <a:gridCol w="712448">
                  <a:extLst>
                    <a:ext uri="{9D8B030D-6E8A-4147-A177-3AD203B41FA5}">
                      <a16:colId xmlns:a16="http://schemas.microsoft.com/office/drawing/2014/main" val="131772342"/>
                    </a:ext>
                  </a:extLst>
                </a:gridCol>
                <a:gridCol w="1046031">
                  <a:extLst>
                    <a:ext uri="{9D8B030D-6E8A-4147-A177-3AD203B41FA5}">
                      <a16:colId xmlns:a16="http://schemas.microsoft.com/office/drawing/2014/main" val="693049794"/>
                    </a:ext>
                  </a:extLst>
                </a:gridCol>
                <a:gridCol w="764376">
                  <a:extLst>
                    <a:ext uri="{9D8B030D-6E8A-4147-A177-3AD203B41FA5}">
                      <a16:colId xmlns:a16="http://schemas.microsoft.com/office/drawing/2014/main" val="2749144423"/>
                    </a:ext>
                  </a:extLst>
                </a:gridCol>
                <a:gridCol w="723430">
                  <a:extLst>
                    <a:ext uri="{9D8B030D-6E8A-4147-A177-3AD203B41FA5}">
                      <a16:colId xmlns:a16="http://schemas.microsoft.com/office/drawing/2014/main" val="3642396708"/>
                    </a:ext>
                  </a:extLst>
                </a:gridCol>
              </a:tblGrid>
              <a:tr h="0">
                <a:tc rowSpan="2">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順位</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日最大風速　</a:t>
                      </a:r>
                      <a:r>
                        <a:rPr kumimoji="1" lang="en-US" altLang="ja-JP" sz="1200" dirty="0">
                          <a:solidFill>
                            <a:schemeClr val="bg1"/>
                          </a:solidFill>
                          <a:latin typeface="游ゴシック" panose="020B0400000000000000" pitchFamily="50" charset="-128"/>
                          <a:ea typeface="游ゴシック" panose="020B0400000000000000" pitchFamily="50" charset="-128"/>
                        </a:rPr>
                        <a:t>m/s</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6C60"/>
                    </a:solidFill>
                  </a:tcPr>
                </a:tc>
                <a:tc hMerge="1">
                  <a:txBody>
                    <a:bodyPr/>
                    <a:lstStyle/>
                    <a:p>
                      <a:endParaRPr kumimoji="1" lang="ja-JP" altLang="en-US" dirty="0"/>
                    </a:p>
                  </a:txBody>
                  <a:tcPr/>
                </a:tc>
                <a:tc hMerge="1">
                  <a:txBody>
                    <a:bodyPr/>
                    <a:lstStyle/>
                    <a:p>
                      <a:endParaRPr kumimoji="1" lang="ja-JP" altLang="en-US" dirty="0"/>
                    </a:p>
                  </a:txBody>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游ゴシック" panose="020B0400000000000000" pitchFamily="50" charset="-128"/>
                          <a:ea typeface="游ゴシック" panose="020B0400000000000000" pitchFamily="50" charset="-128"/>
                        </a:rPr>
                        <a:t>日最大瞬間風速　</a:t>
                      </a:r>
                      <a:r>
                        <a:rPr kumimoji="1" lang="en-US" altLang="ja-JP" sz="1200" dirty="0">
                          <a:solidFill>
                            <a:schemeClr val="bg1"/>
                          </a:solidFill>
                          <a:latin typeface="游ゴシック" panose="020B0400000000000000" pitchFamily="50" charset="-128"/>
                          <a:ea typeface="游ゴシック" panose="020B0400000000000000" pitchFamily="50" charset="-128"/>
                        </a:rPr>
                        <a:t>m/s</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6C60"/>
                    </a:solidFill>
                  </a:tcPr>
                </a:tc>
                <a:tc hMerge="1">
                  <a:txBody>
                    <a:bodyPr/>
                    <a:lstStyle/>
                    <a:p>
                      <a:pPr algn="ctr"/>
                      <a:endParaRPr kumimoji="1" lang="ja-JP" altLang="en-US" sz="1400" dirty="0">
                        <a:solidFill>
                          <a:schemeClr val="bg1"/>
                        </a:solidFill>
                      </a:endParaRPr>
                    </a:p>
                  </a:txBody>
                  <a:tcPr anchor="ctr">
                    <a:lnT w="12700" cap="flat" cmpd="sng" algn="ctr">
                      <a:solidFill>
                        <a:schemeClr val="bg1"/>
                      </a:solidFill>
                      <a:prstDash val="solid"/>
                      <a:round/>
                      <a:headEnd type="none" w="med" len="med"/>
                      <a:tailEnd type="none" w="med" len="med"/>
                    </a:lnT>
                    <a:solidFill>
                      <a:srgbClr val="006C60"/>
                    </a:solidFill>
                  </a:tcPr>
                </a:tc>
                <a:tc hMerge="1">
                  <a:txBody>
                    <a:bodyPr/>
                    <a:lstStyle/>
                    <a:p>
                      <a:pPr algn="ctr"/>
                      <a:endParaRPr kumimoji="1" lang="ja-JP" altLang="en-US" sz="1400" dirty="0">
                        <a:solidFill>
                          <a:schemeClr val="bg1"/>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006C60"/>
                    </a:solidFill>
                  </a:tcPr>
                </a:tc>
                <a:extLst>
                  <a:ext uri="{0D108BD9-81ED-4DB2-BD59-A6C34878D82A}">
                    <a16:rowId xmlns:a16="http://schemas.microsoft.com/office/drawing/2014/main" val="1778410917"/>
                  </a:ext>
                </a:extLst>
              </a:tr>
              <a:tr h="0">
                <a:tc vMerge="1">
                  <a:txBody>
                    <a:bodyPr/>
                    <a:lstStyle/>
                    <a:p>
                      <a:endParaRPr kumimoji="1" lang="ja-JP" altLang="en-US" dirty="0"/>
                    </a:p>
                  </a:txBody>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観測日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風速</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風向</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観測日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瞬間</a:t>
                      </a:r>
                      <a:endParaRPr kumimoji="1" lang="en-US" altLang="ja-JP" sz="1200" dirty="0">
                        <a:solidFill>
                          <a:schemeClr val="bg1"/>
                        </a:solidFill>
                        <a:latin typeface="游ゴシック" panose="020B0400000000000000" pitchFamily="50" charset="-128"/>
                        <a:ea typeface="游ゴシック" panose="020B0400000000000000" pitchFamily="50" charset="-128"/>
                      </a:endParaRPr>
                    </a:p>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風速</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solidFill>
                            <a:schemeClr val="bg1"/>
                          </a:solidFill>
                          <a:latin typeface="游ゴシック" panose="020B0400000000000000" pitchFamily="50" charset="-128"/>
                          <a:ea typeface="游ゴシック" panose="020B0400000000000000" pitchFamily="50" charset="-128"/>
                        </a:rPr>
                        <a:t>風向</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6C60"/>
                    </a:solidFill>
                  </a:tcPr>
                </a:tc>
                <a:extLst>
                  <a:ext uri="{0D108BD9-81ED-4DB2-BD59-A6C34878D82A}">
                    <a16:rowId xmlns:a16="http://schemas.microsoft.com/office/drawing/2014/main" val="3423032405"/>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1</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1964/9/24</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50.2</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1964/9/24</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68.5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67862911"/>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2</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1955/9/29</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49.1</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1957/9/6</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65</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南西</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02507404"/>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3</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1943/8/19</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47.3</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1971/8/4</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61.2</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4606136"/>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4</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1942/8/27</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43.8</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a:solidFill>
                            <a:srgbClr val="000000"/>
                          </a:solidFill>
                          <a:effectLst/>
                          <a:latin typeface="+mn-ea"/>
                          <a:ea typeface="+mn-ea"/>
                        </a:rPr>
                        <a:t>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a:solidFill>
                            <a:srgbClr val="000000"/>
                          </a:solidFill>
                          <a:effectLst/>
                          <a:latin typeface="+mn-ea"/>
                          <a:ea typeface="+mn-ea"/>
                        </a:rPr>
                        <a:t>1943/8/19</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58.2</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36311121"/>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mn-ea"/>
                          <a:ea typeface="+mn-ea"/>
                        </a:rPr>
                        <a:t>5</a:t>
                      </a:r>
                      <a:endParaRPr kumimoji="1" lang="ja-JP" altLang="en-US" sz="1200" dirty="0">
                        <a:latin typeface="+mn-ea"/>
                        <a:ea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1971/8/4</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41.3</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東北東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2005/9/6</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altLang="ja-JP" sz="1100" b="0" i="0" u="none" strike="noStrike" dirty="0">
                          <a:solidFill>
                            <a:srgbClr val="000000"/>
                          </a:solidFill>
                          <a:effectLst/>
                          <a:latin typeface="+mn-ea"/>
                          <a:ea typeface="+mn-ea"/>
                        </a:rPr>
                        <a:t>58.1</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a:txBody>
                    <a:bodyPr/>
                    <a:lstStyle/>
                    <a:p>
                      <a:pPr algn="l" fontAlgn="b"/>
                      <a:r>
                        <a:rPr lang="ja-JP" altLang="en-US" sz="1100" b="0" i="0" u="none" strike="noStrike" dirty="0">
                          <a:solidFill>
                            <a:srgbClr val="000000"/>
                          </a:solidFill>
                          <a:effectLst/>
                          <a:latin typeface="+mn-ea"/>
                          <a:ea typeface="+mn-ea"/>
                        </a:rPr>
                        <a:t>東</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96027224"/>
                  </a:ext>
                </a:extLst>
              </a:tr>
              <a:tr h="0">
                <a:tc>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ja-JP" altLang="en-US" sz="1200" dirty="0">
                          <a:latin typeface="游ゴシック" panose="020B0400000000000000" pitchFamily="50" charset="-128"/>
                          <a:ea typeface="游ゴシック" panose="020B0400000000000000" pitchFamily="50" charset="-128"/>
                        </a:rPr>
                        <a:t>統計期間</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游ゴシック" panose="020B0400000000000000" pitchFamily="50" charset="-128"/>
                          <a:ea typeface="游ゴシック" panose="020B0400000000000000" pitchFamily="50" charset="-128"/>
                        </a:rPr>
                        <a:t>1937</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2</a:t>
                      </a:r>
                      <a:r>
                        <a:rPr kumimoji="1" lang="ja-JP" altLang="en-US" sz="1200" dirty="0">
                          <a:latin typeface="游ゴシック" panose="020B0400000000000000" pitchFamily="50" charset="-128"/>
                          <a:ea typeface="游ゴシック" panose="020B0400000000000000" pitchFamily="50" charset="-128"/>
                        </a:rPr>
                        <a:t>月～</a:t>
                      </a:r>
                      <a:r>
                        <a:rPr kumimoji="1" lang="en-US" altLang="ja-JP" sz="1200" dirty="0">
                          <a:latin typeface="游ゴシック" panose="020B0400000000000000" pitchFamily="50" charset="-128"/>
                          <a:ea typeface="游ゴシック" panose="020B0400000000000000" pitchFamily="50" charset="-128"/>
                        </a:rPr>
                        <a:t>2025</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5</a:t>
                      </a:r>
                      <a:r>
                        <a:rPr kumimoji="1" lang="ja-JP" altLang="en-US" sz="1200" dirty="0">
                          <a:latin typeface="游ゴシック" panose="020B0400000000000000" pitchFamily="50" charset="-128"/>
                          <a:ea typeface="游ゴシック" panose="020B0400000000000000" pitchFamily="50" charset="-128"/>
                        </a:rPr>
                        <a:t>月</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hMerge="1">
                  <a:txBody>
                    <a:bodyPr/>
                    <a:lstStyle/>
                    <a:p>
                      <a:pPr algn="ctr"/>
                      <a:endParaRPr kumimoji="1" lang="ja-JP" altLang="en-US" sz="1000" dirty="0"/>
                    </a:p>
                  </a:txBody>
                  <a:tcPr anchor="ctr">
                    <a:solidFill>
                      <a:schemeClr val="bg1">
                        <a:lumMod val="85000"/>
                      </a:schemeClr>
                    </a:solidFill>
                  </a:tcPr>
                </a:tc>
                <a:tc hMerge="1">
                  <a:txBody>
                    <a:bodyPr/>
                    <a:lstStyle/>
                    <a:p>
                      <a:pPr algn="ctr"/>
                      <a:endParaRPr kumimoji="1" lang="ja-JP" altLang="en-US" sz="1000" dirty="0"/>
                    </a:p>
                  </a:txBody>
                  <a:tcPr anchor="ctr">
                    <a:solidFill>
                      <a:schemeClr val="bg1">
                        <a:lumMod val="85000"/>
                      </a:schemeClr>
                    </a:solidFill>
                  </a:tcPr>
                </a:tc>
                <a:tc gridSpan="3">
                  <a:txBody>
                    <a:bodyPr/>
                    <a:lstStyle>
                      <a:lvl1pPr marL="0" algn="l" defTabSz="913851" rtl="0" eaLnBrk="1" latinLnBrk="0" hangingPunct="1">
                        <a:defRPr kumimoji="1" sz="1799" kern="1200">
                          <a:solidFill>
                            <a:schemeClr val="dk1"/>
                          </a:solidFill>
                          <a:latin typeface="Calibri"/>
                        </a:defRPr>
                      </a:lvl1pPr>
                      <a:lvl2pPr marL="456926" algn="l" defTabSz="913851" rtl="0" eaLnBrk="1" latinLnBrk="0" hangingPunct="1">
                        <a:defRPr kumimoji="1" sz="1799" kern="1200">
                          <a:solidFill>
                            <a:schemeClr val="dk1"/>
                          </a:solidFill>
                          <a:latin typeface="Calibri"/>
                        </a:defRPr>
                      </a:lvl2pPr>
                      <a:lvl3pPr marL="913851" algn="l" defTabSz="913851" rtl="0" eaLnBrk="1" latinLnBrk="0" hangingPunct="1">
                        <a:defRPr kumimoji="1" sz="1799" kern="1200">
                          <a:solidFill>
                            <a:schemeClr val="dk1"/>
                          </a:solidFill>
                          <a:latin typeface="Calibri"/>
                        </a:defRPr>
                      </a:lvl3pPr>
                      <a:lvl4pPr marL="1370777" algn="l" defTabSz="913851" rtl="0" eaLnBrk="1" latinLnBrk="0" hangingPunct="1">
                        <a:defRPr kumimoji="1" sz="1799" kern="1200">
                          <a:solidFill>
                            <a:schemeClr val="dk1"/>
                          </a:solidFill>
                          <a:latin typeface="Calibri"/>
                        </a:defRPr>
                      </a:lvl4pPr>
                      <a:lvl5pPr marL="1827703" algn="l" defTabSz="913851" rtl="0" eaLnBrk="1" latinLnBrk="0" hangingPunct="1">
                        <a:defRPr kumimoji="1" sz="1799" kern="1200">
                          <a:solidFill>
                            <a:schemeClr val="dk1"/>
                          </a:solidFill>
                          <a:latin typeface="Calibri"/>
                        </a:defRPr>
                      </a:lvl5pPr>
                      <a:lvl6pPr marL="2284628" algn="l" defTabSz="913851" rtl="0" eaLnBrk="1" latinLnBrk="0" hangingPunct="1">
                        <a:defRPr kumimoji="1" sz="1799" kern="1200">
                          <a:solidFill>
                            <a:schemeClr val="dk1"/>
                          </a:solidFill>
                          <a:latin typeface="Calibri"/>
                        </a:defRPr>
                      </a:lvl6pPr>
                      <a:lvl7pPr marL="2741554" algn="l" defTabSz="913851" rtl="0" eaLnBrk="1" latinLnBrk="0" hangingPunct="1">
                        <a:defRPr kumimoji="1" sz="1799" kern="1200">
                          <a:solidFill>
                            <a:schemeClr val="dk1"/>
                          </a:solidFill>
                          <a:latin typeface="Calibri"/>
                        </a:defRPr>
                      </a:lvl7pPr>
                      <a:lvl8pPr marL="3198480" algn="l" defTabSz="913851" rtl="0" eaLnBrk="1" latinLnBrk="0" hangingPunct="1">
                        <a:defRPr kumimoji="1" sz="1799" kern="1200">
                          <a:solidFill>
                            <a:schemeClr val="dk1"/>
                          </a:solidFill>
                          <a:latin typeface="Calibri"/>
                        </a:defRPr>
                      </a:lvl8pPr>
                      <a:lvl9pPr marL="3655405" algn="l" defTabSz="913851" rtl="0" eaLnBrk="1" latinLnBrk="0" hangingPunct="1">
                        <a:defRPr kumimoji="1" sz="1799" kern="1200">
                          <a:solidFill>
                            <a:schemeClr val="dk1"/>
                          </a:solidFill>
                          <a:latin typeface="Calibri"/>
                        </a:defRPr>
                      </a:lvl9pPr>
                    </a:lstStyle>
                    <a:p>
                      <a:pPr algn="ctr"/>
                      <a:r>
                        <a:rPr kumimoji="1" lang="en-US" altLang="ja-JP" sz="1200" dirty="0">
                          <a:latin typeface="游ゴシック" panose="020B0400000000000000" pitchFamily="50" charset="-128"/>
                          <a:ea typeface="游ゴシック" panose="020B0400000000000000" pitchFamily="50" charset="-128"/>
                        </a:rPr>
                        <a:t>1937</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10</a:t>
                      </a:r>
                      <a:r>
                        <a:rPr kumimoji="1" lang="ja-JP" altLang="en-US" sz="1200" dirty="0">
                          <a:latin typeface="游ゴシック" panose="020B0400000000000000" pitchFamily="50" charset="-128"/>
                          <a:ea typeface="游ゴシック" panose="020B0400000000000000" pitchFamily="50" charset="-128"/>
                        </a:rPr>
                        <a:t>月～</a:t>
                      </a:r>
                      <a:r>
                        <a:rPr kumimoji="1" lang="en-US" altLang="ja-JP" sz="1200" dirty="0">
                          <a:latin typeface="游ゴシック" panose="020B0400000000000000" pitchFamily="50" charset="-128"/>
                          <a:ea typeface="游ゴシック" panose="020B0400000000000000" pitchFamily="50" charset="-128"/>
                        </a:rPr>
                        <a:t>2025</a:t>
                      </a:r>
                      <a:r>
                        <a:rPr kumimoji="1" lang="ja-JP" altLang="en-US" sz="1200" dirty="0">
                          <a:latin typeface="游ゴシック" panose="020B0400000000000000" pitchFamily="50" charset="-128"/>
                          <a:ea typeface="游ゴシック" panose="020B0400000000000000" pitchFamily="50" charset="-128"/>
                        </a:rPr>
                        <a:t>年</a:t>
                      </a:r>
                      <a:r>
                        <a:rPr kumimoji="1" lang="en-US" altLang="ja-JP" sz="1200" dirty="0">
                          <a:latin typeface="游ゴシック" panose="020B0400000000000000" pitchFamily="50" charset="-128"/>
                          <a:ea typeface="游ゴシック" panose="020B0400000000000000" pitchFamily="50" charset="-128"/>
                        </a:rPr>
                        <a:t>5</a:t>
                      </a:r>
                      <a:r>
                        <a:rPr kumimoji="1" lang="ja-JP" altLang="en-US" sz="1200" dirty="0">
                          <a:latin typeface="游ゴシック" panose="020B0400000000000000" pitchFamily="50" charset="-128"/>
                          <a:ea typeface="游ゴシック" panose="020B0400000000000000" pitchFamily="50" charset="-128"/>
                        </a:rPr>
                        <a:t>月</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85000"/>
                      </a:schemeClr>
                    </a:solidFill>
                  </a:tcPr>
                </a:tc>
                <a:tc hMerge="1">
                  <a:txBody>
                    <a:bodyPr/>
                    <a:lstStyle/>
                    <a:p>
                      <a:pPr algn="ctr"/>
                      <a:endParaRPr kumimoji="1" lang="ja-JP" altLang="en-US" sz="1000" dirty="0">
                        <a:latin typeface="メイリオ" panose="020B0604030504040204" pitchFamily="50" charset="-128"/>
                        <a:ea typeface="メイリオ" panose="020B0604030504040204" pitchFamily="50" charset="-128"/>
                      </a:endParaRPr>
                    </a:p>
                  </a:txBody>
                  <a:tcPr anchor="ctr">
                    <a:solidFill>
                      <a:schemeClr val="bg1">
                        <a:lumMod val="85000"/>
                      </a:schemeClr>
                    </a:solidFill>
                  </a:tcPr>
                </a:tc>
                <a:tc hMerge="1">
                  <a:txBody>
                    <a:bodyPr/>
                    <a:lstStyle/>
                    <a:p>
                      <a:pPr algn="ctr"/>
                      <a:endParaRPr kumimoji="1" lang="ja-JP" altLang="en-US" sz="1000" dirty="0">
                        <a:latin typeface="メイリオ" panose="020B0604030504040204" pitchFamily="50" charset="-128"/>
                        <a:ea typeface="メイリオ" panose="020B0604030504040204" pitchFamily="50" charset="-128"/>
                      </a:endParaRPr>
                    </a:p>
                  </a:txBody>
                  <a:tcPr anchor="ctr">
                    <a:lnR w="12700" cap="flat" cmpd="sng" algn="ctr">
                      <a:solidFill>
                        <a:schemeClr val="bg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3557183310"/>
                  </a:ext>
                </a:extLst>
              </a:tr>
            </a:tbl>
          </a:graphicData>
        </a:graphic>
      </p:graphicFrame>
      <p:grpSp>
        <p:nvGrpSpPr>
          <p:cNvPr id="29" name="グループ化 28">
            <a:extLst>
              <a:ext uri="{FF2B5EF4-FFF2-40B4-BE49-F238E27FC236}">
                <a16:creationId xmlns:a16="http://schemas.microsoft.com/office/drawing/2014/main" id="{8EEBB76F-0E2F-4067-9DFE-1F18BDD86554}"/>
              </a:ext>
            </a:extLst>
          </p:cNvPr>
          <p:cNvGrpSpPr/>
          <p:nvPr/>
        </p:nvGrpSpPr>
        <p:grpSpPr>
          <a:xfrm>
            <a:off x="360000" y="370800"/>
            <a:ext cx="720000" cy="672000"/>
            <a:chOff x="360000" y="370800"/>
            <a:chExt cx="720000" cy="672000"/>
          </a:xfrm>
        </p:grpSpPr>
        <p:sp>
          <p:nvSpPr>
            <p:cNvPr id="30" name="正方形/長方形 29">
              <a:extLst>
                <a:ext uri="{FF2B5EF4-FFF2-40B4-BE49-F238E27FC236}">
                  <a16:creationId xmlns:a16="http://schemas.microsoft.com/office/drawing/2014/main" id="{CCC4DC1A-0D35-40DE-8C5C-AA53F5668D89}"/>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31" name="テキスト ボックス 30">
              <a:extLst>
                <a:ext uri="{FF2B5EF4-FFF2-40B4-BE49-F238E27FC236}">
                  <a16:creationId xmlns:a16="http://schemas.microsoft.com/office/drawing/2014/main" id="{D64A9B80-6E15-4D1B-AA7E-08568FD0CD3F}"/>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spTree>
    <p:extLst>
      <p:ext uri="{BB962C8B-B14F-4D97-AF65-F5344CB8AC3E}">
        <p14:creationId xmlns:p14="http://schemas.microsoft.com/office/powerpoint/2010/main" val="2512559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r>
              <a:rPr lang="ja-JP" altLang="en-US" sz="2400" dirty="0">
                <a:latin typeface="游ゴシック" panose="020B0400000000000000" pitchFamily="50" charset="-128"/>
                <a:ea typeface="游ゴシック" panose="020B0400000000000000" pitchFamily="50" charset="-128"/>
              </a:rPr>
              <a:t>風災リスク・対策状況</a:t>
            </a:r>
            <a:endParaRPr lang="en-US" altLang="ja-JP" sz="2400" dirty="0">
              <a:latin typeface="游ゴシック" panose="020B0400000000000000" pitchFamily="50" charset="-128"/>
              <a:ea typeface="游ゴシック" panose="020B0400000000000000" pitchFamily="50" charset="-128"/>
            </a:endParaRPr>
          </a:p>
        </p:txBody>
      </p:sp>
      <p:sp>
        <p:nvSpPr>
          <p:cNvPr id="24"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grpSp>
        <p:nvGrpSpPr>
          <p:cNvPr id="21" name="グループ化 20">
            <a:extLst>
              <a:ext uri="{FF2B5EF4-FFF2-40B4-BE49-F238E27FC236}">
                <a16:creationId xmlns:a16="http://schemas.microsoft.com/office/drawing/2014/main" id="{C6FD7D3F-FA76-4993-814B-2ECC9625F432}"/>
              </a:ext>
            </a:extLst>
          </p:cNvPr>
          <p:cNvGrpSpPr/>
          <p:nvPr/>
        </p:nvGrpSpPr>
        <p:grpSpPr>
          <a:xfrm>
            <a:off x="360000" y="370800"/>
            <a:ext cx="720000" cy="672000"/>
            <a:chOff x="360000" y="370800"/>
            <a:chExt cx="720000" cy="672000"/>
          </a:xfrm>
        </p:grpSpPr>
        <p:sp>
          <p:nvSpPr>
            <p:cNvPr id="22" name="正方形/長方形 21">
              <a:extLst>
                <a:ext uri="{FF2B5EF4-FFF2-40B4-BE49-F238E27FC236}">
                  <a16:creationId xmlns:a16="http://schemas.microsoft.com/office/drawing/2014/main" id="{E277356B-0EC1-4F35-A1CD-F11498DB376A}"/>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A9E12D81-B347-4107-B249-C71D550FDA7A}"/>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graphicFrame>
        <p:nvGraphicFramePr>
          <p:cNvPr id="38" name="表 37">
            <a:extLst>
              <a:ext uri="{FF2B5EF4-FFF2-40B4-BE49-F238E27FC236}">
                <a16:creationId xmlns:a16="http://schemas.microsoft.com/office/drawing/2014/main" id="{E3309610-201F-46D1-87A5-C4F2836EA86C}"/>
              </a:ext>
            </a:extLst>
          </p:cNvPr>
          <p:cNvGraphicFramePr>
            <a:graphicFrameLocks noGrp="1"/>
          </p:cNvGraphicFramePr>
          <p:nvPr>
            <p:extLst>
              <p:ext uri="{D42A27DB-BD31-4B8C-83A1-F6EECF244321}">
                <p14:modId xmlns:p14="http://schemas.microsoft.com/office/powerpoint/2010/main" val="139885584"/>
              </p:ext>
            </p:extLst>
          </p:nvPr>
        </p:nvGraphicFramePr>
        <p:xfrm>
          <a:off x="361391" y="1232751"/>
          <a:ext cx="9176867" cy="4899500"/>
        </p:xfrm>
        <a:graphic>
          <a:graphicData uri="http://schemas.openxmlformats.org/drawingml/2006/table">
            <a:tbl>
              <a:tblPr/>
              <a:tblGrid>
                <a:gridCol w="1358989">
                  <a:extLst>
                    <a:ext uri="{9D8B030D-6E8A-4147-A177-3AD203B41FA5}">
                      <a16:colId xmlns:a16="http://schemas.microsoft.com/office/drawing/2014/main" val="175706446"/>
                    </a:ext>
                  </a:extLst>
                </a:gridCol>
                <a:gridCol w="7817878">
                  <a:extLst>
                    <a:ext uri="{9D8B030D-6E8A-4147-A177-3AD203B41FA5}">
                      <a16:colId xmlns:a16="http://schemas.microsoft.com/office/drawing/2014/main" val="181256157"/>
                    </a:ext>
                  </a:extLst>
                </a:gridCol>
              </a:tblGrid>
              <a:tr h="643692">
                <a:tc>
                  <a:txBody>
                    <a:bodyPr/>
                    <a:lstStyle/>
                    <a:p>
                      <a:pPr algn="ctr"/>
                      <a:r>
                        <a:rPr kumimoji="1" lang="zh-TW" altLang="en-US" sz="1400" dirty="0">
                          <a:solidFill>
                            <a:schemeClr val="tx1"/>
                          </a:solidFill>
                          <a:latin typeface="游ゴシック" panose="020B0400000000000000" pitchFamily="50" charset="-128"/>
                          <a:ea typeface="游ゴシック" panose="020B0400000000000000" pitchFamily="50" charset="-128"/>
                        </a:rPr>
                        <a:t>建物</a:t>
                      </a:r>
                      <a:r>
                        <a:rPr kumimoji="1" lang="ja-JP" altLang="en-US" sz="1400" dirty="0">
                          <a:solidFill>
                            <a:schemeClr val="tx1"/>
                          </a:solidFill>
                          <a:latin typeface="游ゴシック" panose="020B0400000000000000" pitchFamily="50" charset="-128"/>
                          <a:ea typeface="游ゴシック" panose="020B0400000000000000" pitchFamily="50" charset="-128"/>
                        </a:rPr>
                        <a:t>状況</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r>
                        <a:rPr lang="ja-JP" altLang="en-US" sz="1400" b="0" u="none" strike="noStrike" cap="none" spc="0" dirty="0">
                          <a:solidFill>
                            <a:schemeClr val="tx1"/>
                          </a:solidFill>
                          <a:latin typeface="游ゴシック" panose="020B0400000000000000" pitchFamily="50" charset="-128"/>
                          <a:ea typeface="+mn-ea"/>
                        </a:rPr>
                        <a:t>・対象拠点の建築年はすべて</a:t>
                      </a:r>
                      <a:r>
                        <a:rPr lang="en-US" altLang="ja-JP" sz="1400" b="0" u="none" strike="noStrike" cap="none" spc="0" dirty="0">
                          <a:solidFill>
                            <a:schemeClr val="tx1"/>
                          </a:solidFill>
                          <a:latin typeface="游ゴシック" panose="020B0400000000000000" pitchFamily="50" charset="-128"/>
                          <a:ea typeface="+mn-ea"/>
                        </a:rPr>
                        <a:t>1961</a:t>
                      </a:r>
                      <a:r>
                        <a:rPr lang="ja-JP" altLang="en-US" sz="1400" b="0" u="none" strike="noStrike" cap="none" spc="0" dirty="0">
                          <a:solidFill>
                            <a:schemeClr val="tx1"/>
                          </a:solidFill>
                          <a:latin typeface="游ゴシック" panose="020B0400000000000000" pitchFamily="50" charset="-128"/>
                          <a:ea typeface="+mn-ea"/>
                        </a:rPr>
                        <a:t>年となっており、建築から</a:t>
                      </a:r>
                      <a:r>
                        <a:rPr lang="en-US" altLang="ja-JP" sz="1400" b="0" u="none" strike="noStrike" cap="none" spc="0" dirty="0">
                          <a:solidFill>
                            <a:schemeClr val="tx1"/>
                          </a:solidFill>
                          <a:latin typeface="游ゴシック" panose="020B0400000000000000" pitchFamily="50" charset="-128"/>
                          <a:ea typeface="+mn-ea"/>
                        </a:rPr>
                        <a:t>60</a:t>
                      </a:r>
                      <a:r>
                        <a:rPr lang="ja-JP" altLang="en-US" sz="1400" b="0" u="none" strike="noStrike" cap="none" spc="0" dirty="0">
                          <a:solidFill>
                            <a:schemeClr val="tx1"/>
                          </a:solidFill>
                          <a:latin typeface="游ゴシック" panose="020B0400000000000000" pitchFamily="50" charset="-128"/>
                          <a:ea typeface="+mn-ea"/>
                        </a:rPr>
                        <a:t>年以上経過しています。</a:t>
                      </a:r>
                      <a:endParaRPr lang="en-US" altLang="ja-JP" sz="1400" b="0" u="none" strike="noStrike" cap="none" spc="0" dirty="0">
                        <a:solidFill>
                          <a:schemeClr val="tx1"/>
                        </a:solidFill>
                        <a:latin typeface="游ゴシック" panose="020B0400000000000000" pitchFamily="50" charset="-128"/>
                        <a:ea typeface="+mn-ea"/>
                      </a:endParaRPr>
                    </a:p>
                    <a:p>
                      <a:r>
                        <a:rPr lang="ja-JP" altLang="en-US" sz="1400" b="0" u="none" strike="noStrike" cap="none" spc="0" dirty="0">
                          <a:solidFill>
                            <a:schemeClr val="tx1"/>
                          </a:solidFill>
                          <a:latin typeface="游ゴシック" panose="020B0400000000000000" pitchFamily="50" charset="-128"/>
                          <a:ea typeface="+mn-ea"/>
                        </a:rPr>
                        <a:t>・</a:t>
                      </a:r>
                      <a:r>
                        <a:rPr lang="ja-JP" altLang="en-US" sz="1400" b="0" dirty="0"/>
                        <a:t>チタン工場、倉庫、変電所は地上</a:t>
                      </a:r>
                      <a:r>
                        <a:rPr lang="en-US" altLang="ja-JP" sz="1400" b="0" dirty="0"/>
                        <a:t>1</a:t>
                      </a:r>
                      <a:r>
                        <a:rPr lang="ja-JP" altLang="en-US" sz="1400" b="0" dirty="0"/>
                        <a:t>階鉄骨造で</a:t>
                      </a:r>
                      <a:r>
                        <a:rPr lang="ja-JP" altLang="en-US" sz="1400" dirty="0"/>
                        <a:t>外壁材及び屋根材にはスレート材が使用されています。外壁のスレート材にはひび割れが顕著に発生しており、固定具の一部が脱落しています。またチタン工場に設置されている雨樋（縦樋）が損傷し、外れかけています。</a:t>
                      </a:r>
                      <a:endParaRPr lang="en-US" altLang="ja-JP" sz="1400" dirty="0"/>
                    </a:p>
                    <a:p>
                      <a:pPr marL="0" marR="0" lvl="0" indent="0" algn="l" defTabSz="914400" eaLnBrk="1" fontAlgn="auto" latinLnBrk="0" hangingPunct="1">
                        <a:lnSpc>
                          <a:spcPct val="100000"/>
                        </a:lnSpc>
                        <a:spcBef>
                          <a:spcPts val="0"/>
                        </a:spcBef>
                        <a:spcAft>
                          <a:spcPts val="0"/>
                        </a:spcAft>
                        <a:buClrTx/>
                        <a:buSzTx/>
                        <a:buFontTx/>
                        <a:buNone/>
                        <a:tabLst/>
                        <a:defRPr/>
                      </a:pPr>
                      <a:r>
                        <a:rPr lang="ja-JP" altLang="en-US" sz="1400" b="0" dirty="0"/>
                        <a:t>・事務所は地上</a:t>
                      </a:r>
                      <a:r>
                        <a:rPr lang="en-US" altLang="ja-JP" sz="1400" b="0" dirty="0"/>
                        <a:t>2</a:t>
                      </a:r>
                      <a:r>
                        <a:rPr lang="ja-JP" altLang="en-US" sz="1400" b="0" dirty="0"/>
                        <a:t>階鉄骨造で</a:t>
                      </a:r>
                      <a:r>
                        <a:rPr lang="ja-JP" altLang="en-US" sz="1400" dirty="0"/>
                        <a:t>外壁には及び屋根材にはスレートが使用されています。目立った劣化は見受けられませんでした。</a:t>
                      </a:r>
                      <a:endParaRPr lang="en-US" altLang="ja-JP"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7971912"/>
                  </a:ext>
                </a:extLst>
              </a:tr>
              <a:tr h="643692">
                <a:tc>
                  <a:txBody>
                    <a:bodyPr/>
                    <a:lstStyle/>
                    <a:p>
                      <a:pPr algn="ctr"/>
                      <a:r>
                        <a:rPr kumimoji="1" lang="zh-TW" altLang="en-US" sz="1400" dirty="0">
                          <a:solidFill>
                            <a:schemeClr val="tx1"/>
                          </a:solidFill>
                          <a:latin typeface="游ゴシック" panose="020B0400000000000000" pitchFamily="50" charset="-128"/>
                          <a:ea typeface="游ゴシック" panose="020B0400000000000000" pitchFamily="50" charset="-128"/>
                        </a:rPr>
                        <a:t>建物維持管理</a:t>
                      </a:r>
                      <a:endParaRPr kumimoji="1" lang="ja-JP" altLang="en-US"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mn-ea"/>
                        </a:rPr>
                        <a:t>・損傷箇所を発見次第、修繕を実施していますが中長期的な修繕計画は策定されていません。</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游ゴシック" panose="020B0400000000000000" pitchFamily="50" charset="-128"/>
                        </a:rPr>
                        <a:t>・直近では強風によって飛散したチタン工場の壁面を修繕しています。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7573530"/>
                  </a:ext>
                </a:extLst>
              </a:tr>
              <a:tr h="410645">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屋外設備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・保管品</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游ゴシック" panose="020B0400000000000000" pitchFamily="50" charset="-128"/>
                        </a:rPr>
                        <a:t>・屋外に飛散のおそれがある部材が保管されています。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l"/>
                      <a:r>
                        <a:rPr kumimoji="1" lang="ja-JP" altLang="en-US" sz="1400" dirty="0">
                          <a:solidFill>
                            <a:schemeClr val="tx1"/>
                          </a:solidFill>
                          <a:latin typeface="游ゴシック" panose="020B0400000000000000" pitchFamily="50" charset="-128"/>
                          <a:ea typeface="+mn-ea"/>
                        </a:rPr>
                        <a:t>・屋外に設置されたプロパンガスの固定が</a:t>
                      </a:r>
                      <a:r>
                        <a:rPr kumimoji="1" lang="en-US" altLang="ja-JP" sz="1400" dirty="0">
                          <a:solidFill>
                            <a:schemeClr val="tx1"/>
                          </a:solidFill>
                          <a:latin typeface="游ゴシック" panose="020B0400000000000000" pitchFamily="50" charset="-128"/>
                          <a:ea typeface="+mn-ea"/>
                        </a:rPr>
                        <a:t>1</a:t>
                      </a:r>
                      <a:r>
                        <a:rPr kumimoji="1" lang="ja-JP" altLang="en-US" sz="1400" dirty="0">
                          <a:solidFill>
                            <a:schemeClr val="tx1"/>
                          </a:solidFill>
                          <a:latin typeface="游ゴシック" panose="020B0400000000000000" pitchFamily="50" charset="-128"/>
                          <a:ea typeface="+mn-ea"/>
                        </a:rPr>
                        <a:t>か所となっています。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418025"/>
                  </a:ext>
                </a:extLst>
              </a:tr>
              <a:tr h="579734">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平常時の防災管理・訓練等</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游ゴシック" panose="020B0400000000000000" pitchFamily="50" charset="-128"/>
                          <a:ea typeface="游ゴシック" panose="020B0400000000000000" pitchFamily="50" charset="-128"/>
                        </a:rPr>
                        <a:t>・台風接近時の対応マニュアル及び</a:t>
                      </a:r>
                      <a:r>
                        <a:rPr kumimoji="1" lang="en-US" altLang="ja-JP" sz="1400" dirty="0">
                          <a:solidFill>
                            <a:schemeClr val="tx1"/>
                          </a:solidFill>
                          <a:latin typeface="游ゴシック" panose="020B0400000000000000" pitchFamily="50" charset="-128"/>
                          <a:ea typeface="游ゴシック" panose="020B0400000000000000" pitchFamily="50" charset="-128"/>
                        </a:rPr>
                        <a:t>BCP</a:t>
                      </a:r>
                      <a:r>
                        <a:rPr kumimoji="1" lang="ja-JP" altLang="en-US" sz="1400" dirty="0">
                          <a:solidFill>
                            <a:schemeClr val="tx1"/>
                          </a:solidFill>
                          <a:latin typeface="游ゴシック" panose="020B0400000000000000" pitchFamily="50" charset="-128"/>
                          <a:ea typeface="游ゴシック" panose="020B0400000000000000" pitchFamily="50" charset="-128"/>
                        </a:rPr>
                        <a:t>マニュアルについては策定されていません。</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marL="0" marR="0" lvl="0" indent="0" algn="l" defTabSz="913851"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游ゴシック" panose="020B0400000000000000" pitchFamily="50" charset="-128"/>
                          <a:ea typeface="游ゴシック" panose="020B0400000000000000" pitchFamily="50" charset="-128"/>
                        </a:rPr>
                        <a:t>・台風を想定した訓練は実施していません。</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0494860"/>
                  </a:ext>
                </a:extLst>
              </a:tr>
              <a:tr h="706572">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台風接近中の事前対策</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游ゴシック" panose="020B0400000000000000" pitchFamily="50" charset="-128"/>
                        </a:rPr>
                        <a:t>・特に実施していません。</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111851"/>
                  </a:ext>
                </a:extLst>
              </a:tr>
              <a:tr h="1079742">
                <a:tc>
                  <a:txBody>
                    <a:bodyPr/>
                    <a:lstStyle/>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その他の</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特記事項</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CE0DE"/>
                    </a:solidFill>
                  </a:tcPr>
                </a:tc>
                <a:tc>
                  <a:txBody>
                    <a:bodyPr/>
                    <a:lstStyle/>
                    <a:p>
                      <a:pPr algn="l"/>
                      <a:r>
                        <a:rPr kumimoji="1" lang="ja-JP" altLang="en-US" sz="1400" dirty="0">
                          <a:solidFill>
                            <a:schemeClr val="tx1"/>
                          </a:solidFill>
                          <a:latin typeface="游ゴシック" panose="020B0400000000000000" pitchFamily="50" charset="-128"/>
                          <a:ea typeface="游ゴシック" panose="020B0400000000000000" pitchFamily="50" charset="-128"/>
                        </a:rPr>
                        <a:t>・対象拠点は周りに建物がなく、強風にさらされやすい地形です。</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467670"/>
                  </a:ext>
                </a:extLst>
              </a:tr>
            </a:tbl>
          </a:graphicData>
        </a:graphic>
      </p:graphicFrame>
    </p:spTree>
    <p:extLst>
      <p:ext uri="{BB962C8B-B14F-4D97-AF65-F5344CB8AC3E}">
        <p14:creationId xmlns:p14="http://schemas.microsoft.com/office/powerpoint/2010/main" val="1994916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FF770B9-5EB0-4A00-9E86-BB1559ECCE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2554" y="1399756"/>
            <a:ext cx="3048000" cy="2285999"/>
          </a:xfrm>
          <a:prstGeom prst="rect">
            <a:avLst/>
          </a:prstGeom>
        </p:spPr>
      </p:pic>
      <p:sp>
        <p:nvSpPr>
          <p:cNvPr id="6" name="テキスト ボックス 5"/>
          <p:cNvSpPr txBox="1"/>
          <p:nvPr/>
        </p:nvSpPr>
        <p:spPr>
          <a:xfrm>
            <a:off x="1291336" y="370800"/>
            <a:ext cx="7200000" cy="720000"/>
          </a:xfrm>
          <a:prstGeom prst="rect">
            <a:avLst/>
          </a:prstGeom>
          <a:noFill/>
        </p:spPr>
        <p:txBody>
          <a:bodyPr wrap="square" lIns="0" tIns="0" rIns="0" bIns="0" numCol="1" rtlCol="0" anchor="ctr" anchorCtr="0">
            <a:noAutofit/>
          </a:bodyPr>
          <a:lstStyle/>
          <a:p>
            <a:r>
              <a:rPr lang="ja-JP" altLang="en-US" sz="2400" dirty="0">
                <a:latin typeface="游ゴシック" panose="020B0400000000000000" pitchFamily="50" charset="-128"/>
                <a:ea typeface="游ゴシック" panose="020B0400000000000000" pitchFamily="50" charset="-128"/>
              </a:rPr>
              <a:t>施設の状況</a:t>
            </a:r>
            <a:endParaRPr lang="en-US" altLang="ja-JP" sz="2400" dirty="0">
              <a:latin typeface="游ゴシック" panose="020B0400000000000000" pitchFamily="50" charset="-128"/>
              <a:ea typeface="游ゴシック" panose="020B0400000000000000" pitchFamily="50" charset="-128"/>
            </a:endParaRPr>
          </a:p>
        </p:txBody>
      </p:sp>
      <p:sp>
        <p:nvSpPr>
          <p:cNvPr id="24"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grpSp>
        <p:nvGrpSpPr>
          <p:cNvPr id="21" name="グループ化 20">
            <a:extLst>
              <a:ext uri="{FF2B5EF4-FFF2-40B4-BE49-F238E27FC236}">
                <a16:creationId xmlns:a16="http://schemas.microsoft.com/office/drawing/2014/main" id="{C6FD7D3F-FA76-4993-814B-2ECC9625F432}"/>
              </a:ext>
            </a:extLst>
          </p:cNvPr>
          <p:cNvGrpSpPr/>
          <p:nvPr/>
        </p:nvGrpSpPr>
        <p:grpSpPr>
          <a:xfrm>
            <a:off x="360000" y="370800"/>
            <a:ext cx="720000" cy="672000"/>
            <a:chOff x="360000" y="370800"/>
            <a:chExt cx="720000" cy="672000"/>
          </a:xfrm>
        </p:grpSpPr>
        <p:sp>
          <p:nvSpPr>
            <p:cNvPr id="22" name="正方形/長方形 21">
              <a:extLst>
                <a:ext uri="{FF2B5EF4-FFF2-40B4-BE49-F238E27FC236}">
                  <a16:creationId xmlns:a16="http://schemas.microsoft.com/office/drawing/2014/main" id="{E277356B-0EC1-4F35-A1CD-F11498DB376A}"/>
                </a:ext>
              </a:extLst>
            </p:cNvPr>
            <p:cNvSpPr>
              <a:spLocks noChangeAspect="1"/>
            </p:cNvSpPr>
            <p:nvPr/>
          </p:nvSpPr>
          <p:spPr>
            <a:xfrm>
              <a:off x="360000" y="370800"/>
              <a:ext cx="720000" cy="672000"/>
            </a:xfrm>
            <a:prstGeom prst="rect">
              <a:avLst/>
            </a:prstGeom>
            <a:solidFill>
              <a:srgbClr val="006659"/>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endParaRPr kumimoji="1" lang="ja-JP" altLang="en-US" sz="2400" dirty="0">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A9E12D81-B347-4107-B249-C71D550FDA7A}"/>
                </a:ext>
              </a:extLst>
            </p:cNvPr>
            <p:cNvSpPr txBox="1">
              <a:spLocks noChangeAspect="1"/>
            </p:cNvSpPr>
            <p:nvPr/>
          </p:nvSpPr>
          <p:spPr>
            <a:xfrm>
              <a:off x="360000" y="370800"/>
              <a:ext cx="720000" cy="672000"/>
            </a:xfrm>
            <a:prstGeom prst="rect">
              <a:avLst/>
            </a:prstGeom>
            <a:noFill/>
          </p:spPr>
          <p:txBody>
            <a:bodyPr wrap="square" lIns="0" tIns="0" rIns="0" bIns="0" numCol="1" rtlCol="0" anchor="ctr" anchorCtr="1">
              <a:noAutofit/>
            </a:bodyPr>
            <a:lstStyle/>
            <a:p>
              <a:pPr marL="0" indent="0" algn="ctr">
                <a:buFont typeface="Wingdings" charset="2"/>
                <a:buNone/>
              </a:pPr>
              <a:r>
                <a:rPr kumimoji="1" lang="en-US" altLang="ja-JP" sz="3200" dirty="0">
                  <a:solidFill>
                    <a:schemeClr val="bg1"/>
                  </a:solidFill>
                  <a:latin typeface="游ゴシック" panose="020B0400000000000000" pitchFamily="50" charset="-128"/>
                  <a:ea typeface="游ゴシック" panose="020B0400000000000000" pitchFamily="50" charset="-128"/>
                </a:rPr>
                <a:t>5</a:t>
              </a:r>
            </a:p>
          </p:txBody>
        </p:sp>
      </p:grpSp>
      <p:sp>
        <p:nvSpPr>
          <p:cNvPr id="25" name="正方形/長方形 24">
            <a:extLst>
              <a:ext uri="{FF2B5EF4-FFF2-40B4-BE49-F238E27FC236}">
                <a16:creationId xmlns:a16="http://schemas.microsoft.com/office/drawing/2014/main" id="{23E7D2C2-6200-4679-BEB6-8EDD476CB6C7}"/>
              </a:ext>
            </a:extLst>
          </p:cNvPr>
          <p:cNvSpPr/>
          <p:nvPr/>
        </p:nvSpPr>
        <p:spPr>
          <a:xfrm>
            <a:off x="3577473" y="1399858"/>
            <a:ext cx="1281650" cy="2391803"/>
          </a:xfrm>
          <a:prstGeom prst="rect">
            <a:avLst/>
          </a:prstGeom>
          <a:solidFill>
            <a:srgbClr val="CCE0D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ja-JP" altLang="en-US" sz="1200" dirty="0">
                <a:solidFill>
                  <a:schemeClr val="tx1"/>
                </a:solidFill>
                <a:latin typeface="游ゴシック" panose="020B0400000000000000" pitchFamily="50" charset="-128"/>
                <a:ea typeface="游ゴシック" panose="020B0400000000000000" pitchFamily="50" charset="-128"/>
              </a:rPr>
              <a:t>年次修繕計画</a:t>
            </a:r>
            <a:endParaRPr lang="en-US" altLang="ja-JP" sz="1200" dirty="0">
              <a:solidFill>
                <a:schemeClr val="tx1"/>
              </a:solidFill>
              <a:latin typeface="游ゴシック" panose="020B0400000000000000" pitchFamily="50" charset="-128"/>
              <a:ea typeface="游ゴシック" panose="020B0400000000000000" pitchFamily="50" charset="-128"/>
            </a:endParaRPr>
          </a:p>
          <a:p>
            <a:endParaRPr lang="en-US" altLang="ja-JP" sz="1200" dirty="0">
              <a:solidFill>
                <a:schemeClr val="tx1"/>
              </a:solidFill>
              <a:latin typeface="游ゴシック" panose="020B0400000000000000" pitchFamily="50" charset="-128"/>
              <a:ea typeface="游ゴシック" panose="020B0400000000000000" pitchFamily="50" charset="-128"/>
            </a:endParaRPr>
          </a:p>
          <a:p>
            <a:r>
              <a:rPr kumimoji="1" lang="ja-JP" altLang="en-US" sz="1200" dirty="0">
                <a:solidFill>
                  <a:schemeClr val="tx1"/>
                </a:solidFill>
                <a:latin typeface="游ゴシック" panose="020B0400000000000000" pitchFamily="50" charset="-128"/>
                <a:ea typeface="游ゴシック" panose="020B0400000000000000" pitchFamily="50" charset="-128"/>
              </a:rPr>
              <a:t>毎年</a:t>
            </a:r>
            <a:r>
              <a:rPr kumimoji="1" lang="en-US" altLang="ja-JP" sz="1200" dirty="0">
                <a:solidFill>
                  <a:schemeClr val="tx1"/>
                </a:solidFill>
                <a:latin typeface="游ゴシック" panose="020B0400000000000000" pitchFamily="50" charset="-128"/>
                <a:ea typeface="游ゴシック" panose="020B0400000000000000" pitchFamily="50" charset="-128"/>
              </a:rPr>
              <a:t>8</a:t>
            </a:r>
            <a:r>
              <a:rPr kumimoji="1" lang="ja-JP" altLang="en-US" sz="1200" dirty="0">
                <a:solidFill>
                  <a:schemeClr val="tx1"/>
                </a:solidFill>
                <a:latin typeface="游ゴシック" panose="020B0400000000000000" pitchFamily="50" charset="-128"/>
                <a:ea typeface="游ゴシック" panose="020B0400000000000000" pitchFamily="50" charset="-128"/>
              </a:rPr>
              <a:t>～</a:t>
            </a:r>
            <a:r>
              <a:rPr kumimoji="1" lang="en-US" altLang="ja-JP" sz="1200" dirty="0">
                <a:solidFill>
                  <a:schemeClr val="tx1"/>
                </a:solidFill>
                <a:latin typeface="游ゴシック" panose="020B0400000000000000" pitchFamily="50" charset="-128"/>
                <a:ea typeface="游ゴシック" panose="020B0400000000000000" pitchFamily="50" charset="-128"/>
              </a:rPr>
              <a:t>9</a:t>
            </a:r>
            <a:r>
              <a:rPr kumimoji="1" lang="ja-JP" altLang="en-US" sz="1200" dirty="0">
                <a:solidFill>
                  <a:schemeClr val="tx1"/>
                </a:solidFill>
                <a:latin typeface="游ゴシック" panose="020B0400000000000000" pitchFamily="50" charset="-128"/>
                <a:ea typeface="游ゴシック" panose="020B0400000000000000" pitchFamily="50" charset="-128"/>
              </a:rPr>
              <a:t>月に修繕が必要な箇所を洗い出し、年次修繕計画を策定しています。</a:t>
            </a:r>
          </a:p>
        </p:txBody>
      </p:sp>
      <p:sp>
        <p:nvSpPr>
          <p:cNvPr id="31" name="正方形/長方形 30">
            <a:extLst>
              <a:ext uri="{FF2B5EF4-FFF2-40B4-BE49-F238E27FC236}">
                <a16:creationId xmlns:a16="http://schemas.microsoft.com/office/drawing/2014/main" id="{CFFF6E98-751D-4FE1-89AE-9F2345CA978F}"/>
              </a:ext>
            </a:extLst>
          </p:cNvPr>
          <p:cNvSpPr/>
          <p:nvPr/>
        </p:nvSpPr>
        <p:spPr>
          <a:xfrm>
            <a:off x="8210193" y="1399858"/>
            <a:ext cx="1281650" cy="2391803"/>
          </a:xfrm>
          <a:prstGeom prst="rect">
            <a:avLst/>
          </a:prstGeom>
          <a:solidFill>
            <a:srgbClr val="CCE0D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ja-JP" altLang="en-US" sz="1200" dirty="0">
                <a:solidFill>
                  <a:schemeClr val="tx1"/>
                </a:solidFill>
                <a:latin typeface="游ゴシック" panose="020B0400000000000000" pitchFamily="50" charset="-128"/>
                <a:ea typeface="游ゴシック" panose="020B0400000000000000" pitchFamily="50" charset="-128"/>
              </a:rPr>
              <a:t>エアコン室外機の塩害対策</a:t>
            </a:r>
          </a:p>
          <a:p>
            <a:endParaRPr lang="en-US" altLang="ja-JP" sz="1200" dirty="0">
              <a:solidFill>
                <a:schemeClr val="tx1"/>
              </a:solidFill>
              <a:latin typeface="游ゴシック" panose="020B0400000000000000" pitchFamily="50" charset="-128"/>
              <a:ea typeface="游ゴシック" panose="020B0400000000000000" pitchFamily="50" charset="-128"/>
            </a:endParaRPr>
          </a:p>
          <a:p>
            <a:r>
              <a:rPr kumimoji="1" lang="ja-JP" altLang="en-US" sz="1200" dirty="0">
                <a:solidFill>
                  <a:schemeClr val="tx1"/>
                </a:solidFill>
                <a:latin typeface="游ゴシック" panose="020B0400000000000000" pitchFamily="50" charset="-128"/>
                <a:ea typeface="游ゴシック" panose="020B0400000000000000" pitchFamily="50" charset="-128"/>
              </a:rPr>
              <a:t>対象拠点は海に面しており塩害の影響を受けやすいと考えられますが、エアコンの室外機には塩害仕様のものを使用しています。</a:t>
            </a:r>
          </a:p>
        </p:txBody>
      </p:sp>
      <p:pic>
        <p:nvPicPr>
          <p:cNvPr id="15" name="図 14">
            <a:extLst>
              <a:ext uri="{FF2B5EF4-FFF2-40B4-BE49-F238E27FC236}">
                <a16:creationId xmlns:a16="http://schemas.microsoft.com/office/drawing/2014/main" id="{3303C009-A96E-443F-8FEE-109BC9728F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839" y="1399757"/>
            <a:ext cx="3048000" cy="2286000"/>
          </a:xfrm>
          <a:prstGeom prst="rect">
            <a:avLst/>
          </a:prstGeom>
        </p:spPr>
      </p:pic>
    </p:spTree>
    <p:extLst>
      <p:ext uri="{BB962C8B-B14F-4D97-AF65-F5344CB8AC3E}">
        <p14:creationId xmlns:p14="http://schemas.microsoft.com/office/powerpoint/2010/main" val="2931780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0"/>
          </p:nvPr>
        </p:nvSpPr>
        <p:spPr/>
        <p:txBody>
          <a:bodyPr/>
          <a:lstStyle/>
          <a:p>
            <a:r>
              <a:rPr lang="ja-JP" altLang="en-US" dirty="0">
                <a:effectLst>
                  <a:glow rad="190500">
                    <a:schemeClr val="bg1">
                      <a:alpha val="60000"/>
                    </a:schemeClr>
                  </a:glow>
                </a:effectLst>
              </a:rPr>
              <a:t>参考資料</a:t>
            </a:r>
            <a:endParaRPr kumimoji="1" lang="ja-JP" altLang="en-US" dirty="0">
              <a:effectLst>
                <a:glow rad="190500">
                  <a:schemeClr val="bg1">
                    <a:alpha val="60000"/>
                  </a:schemeClr>
                </a:glow>
              </a:effectLst>
            </a:endParaRPr>
          </a:p>
        </p:txBody>
      </p:sp>
      <p:sp>
        <p:nvSpPr>
          <p:cNvPr id="5" name="テキスト プレースホルダー 4"/>
          <p:cNvSpPr>
            <a:spLocks noGrp="1"/>
          </p:cNvSpPr>
          <p:nvPr>
            <p:ph type="body" sz="quarter" idx="11"/>
          </p:nvPr>
        </p:nvSpPr>
        <p:spPr/>
        <p:txBody>
          <a:bodyPr>
            <a:normAutofit/>
          </a:bodyPr>
          <a:lstStyle/>
          <a:p>
            <a:r>
              <a:rPr kumimoji="1" lang="en-US" altLang="ja-JP" dirty="0"/>
              <a:t>6</a:t>
            </a:r>
            <a:endParaRPr kumimoji="1" lang="ja-JP" altLang="en-US" dirty="0"/>
          </a:p>
        </p:txBody>
      </p:sp>
      <p:sp>
        <p:nvSpPr>
          <p:cNvPr id="7" name="スライド番号プレースホルダー 5"/>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98087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406391" y="-1174"/>
            <a:ext cx="4543434" cy="640415"/>
          </a:xfrm>
          <a:prstGeom prst="rect">
            <a:avLst/>
          </a:prstGeom>
          <a:noFill/>
        </p:spPr>
        <p:txBody>
          <a:bodyPr wrap="square" lIns="0" tIns="0" rIns="0" bIns="0" numCol="1" rtlCol="0" anchor="ctr" anchorCtr="0">
            <a:noAutofit/>
          </a:bodyPr>
          <a:lstStyle/>
          <a:p>
            <a:r>
              <a:rPr kumimoji="1" lang="ja-JP" altLang="en-US" sz="2000" b="1" dirty="0">
                <a:latin typeface="游ゴシック" panose="020B0400000000000000" pitchFamily="50" charset="-128"/>
                <a:ea typeface="游ゴシック" panose="020B0400000000000000" pitchFamily="50" charset="-128"/>
              </a:rPr>
              <a:t>資料</a:t>
            </a:r>
            <a:r>
              <a:rPr kumimoji="1" lang="en-US" altLang="ja-JP" sz="2000" b="1" dirty="0">
                <a:latin typeface="游ゴシック" panose="020B0400000000000000" pitchFamily="50" charset="-128"/>
                <a:ea typeface="游ゴシック" panose="020B0400000000000000" pitchFamily="50" charset="-128"/>
              </a:rPr>
              <a:t>1</a:t>
            </a:r>
            <a:r>
              <a:rPr kumimoji="1" lang="ja-JP" altLang="en-US" sz="2000" b="1" dirty="0">
                <a:latin typeface="游ゴシック" panose="020B0400000000000000" pitchFamily="50" charset="-128"/>
                <a:ea typeface="游ゴシック" panose="020B0400000000000000" pitchFamily="50" charset="-128"/>
              </a:rPr>
              <a:t>．企業の風災対策</a:t>
            </a:r>
            <a:endParaRPr kumimoji="1" lang="en-US" altLang="ja-JP" sz="2000" b="1" dirty="0">
              <a:solidFill>
                <a:schemeClr val="tx1"/>
              </a:solidFill>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245660" y="827467"/>
            <a:ext cx="9430603" cy="954107"/>
          </a:xfrm>
          <a:prstGeom prst="rect">
            <a:avLst/>
          </a:prstGeom>
        </p:spPr>
        <p:txBody>
          <a:bodyPr wrap="square">
            <a:spAutoFit/>
          </a:bodyPr>
          <a:lstStyle/>
          <a:p>
            <a:r>
              <a:rPr lang="ja-JP" altLang="en-US" sz="1400" dirty="0">
                <a:latin typeface="+mn-ea"/>
                <a:cs typeface="Times New Roman" panose="02020603050405020304" pitchFamily="18" charset="0"/>
              </a:rPr>
              <a:t>　台風、低気圧、竜巻などがもたらす強風による被害を風災といいます。風災は主に強い風圧によって発生します。</a:t>
            </a:r>
          </a:p>
          <a:p>
            <a:r>
              <a:rPr lang="ja-JP" altLang="en-US" sz="1400" dirty="0">
                <a:latin typeface="+mn-ea"/>
                <a:cs typeface="Times New Roman" panose="02020603050405020304" pitchFamily="18" charset="0"/>
              </a:rPr>
              <a:t>　下表に風災が発生する風速の目安を示します。気象庁が公表する風速には、平均風速（</a:t>
            </a:r>
            <a:r>
              <a:rPr lang="en-US" altLang="ja-JP" sz="1400" dirty="0">
                <a:latin typeface="+mn-ea"/>
                <a:cs typeface="Times New Roman" panose="02020603050405020304" pitchFamily="18" charset="0"/>
              </a:rPr>
              <a:t>10</a:t>
            </a:r>
            <a:r>
              <a:rPr lang="ja-JP" altLang="en-US" sz="1400" dirty="0">
                <a:latin typeface="+mn-ea"/>
                <a:cs typeface="Times New Roman" panose="02020603050405020304" pitchFamily="18" charset="0"/>
              </a:rPr>
              <a:t>分間の平均）と瞬間風速（</a:t>
            </a:r>
            <a:r>
              <a:rPr lang="en-US" altLang="ja-JP" sz="1400" dirty="0">
                <a:latin typeface="+mn-ea"/>
                <a:cs typeface="Times New Roman" panose="02020603050405020304" pitchFamily="18" charset="0"/>
              </a:rPr>
              <a:t>3</a:t>
            </a:r>
            <a:r>
              <a:rPr lang="ja-JP" altLang="en-US" sz="1400" dirty="0">
                <a:latin typeface="+mn-ea"/>
                <a:cs typeface="Times New Roman" panose="02020603050405020304" pitchFamily="18" charset="0"/>
              </a:rPr>
              <a:t>秒間の平均）があり、一般的に瞬間風速は平均風速の</a:t>
            </a:r>
            <a:r>
              <a:rPr lang="en-US" altLang="ja-JP" sz="1400" dirty="0">
                <a:latin typeface="+mn-ea"/>
                <a:cs typeface="Times New Roman" panose="02020603050405020304" pitchFamily="18" charset="0"/>
              </a:rPr>
              <a:t>1.5</a:t>
            </a:r>
            <a:r>
              <a:rPr lang="ja-JP" altLang="en-US" sz="1400" dirty="0">
                <a:latin typeface="+mn-ea"/>
                <a:cs typeface="Times New Roman" panose="02020603050405020304" pitchFamily="18" charset="0"/>
              </a:rPr>
              <a:t>～</a:t>
            </a:r>
            <a:r>
              <a:rPr lang="en-US" altLang="ja-JP" sz="1400" dirty="0">
                <a:latin typeface="+mn-ea"/>
                <a:cs typeface="Times New Roman" panose="02020603050405020304" pitchFamily="18" charset="0"/>
              </a:rPr>
              <a:t>2</a:t>
            </a:r>
            <a:r>
              <a:rPr lang="ja-JP" altLang="en-US" sz="1400" dirty="0">
                <a:latin typeface="+mn-ea"/>
                <a:cs typeface="Times New Roman" panose="02020603050405020304" pitchFamily="18" charset="0"/>
              </a:rPr>
              <a:t>倍程度になります。下表によれば、建物は平均風速</a:t>
            </a:r>
            <a:r>
              <a:rPr lang="en-US" altLang="ja-JP" sz="1400" dirty="0">
                <a:latin typeface="+mn-ea"/>
                <a:cs typeface="Times New Roman" panose="02020603050405020304" pitchFamily="18" charset="0"/>
              </a:rPr>
              <a:t>15m/s</a:t>
            </a:r>
            <a:r>
              <a:rPr lang="ja-JP" altLang="en-US" sz="1400" dirty="0">
                <a:latin typeface="+mn-ea"/>
                <a:cs typeface="Times New Roman" panose="02020603050405020304" pitchFamily="18" charset="0"/>
              </a:rPr>
              <a:t>以上（瞬間風速</a:t>
            </a:r>
            <a:r>
              <a:rPr lang="en-US" altLang="ja-JP" sz="1400" dirty="0">
                <a:latin typeface="+mn-ea"/>
                <a:cs typeface="Times New Roman" panose="02020603050405020304" pitchFamily="18" charset="0"/>
              </a:rPr>
              <a:t>20m/s</a:t>
            </a:r>
            <a:r>
              <a:rPr lang="ja-JP" altLang="en-US" sz="1400" dirty="0">
                <a:latin typeface="+mn-ea"/>
                <a:cs typeface="Times New Roman" panose="02020603050405020304" pitchFamily="18" charset="0"/>
              </a:rPr>
              <a:t>以上）の場合に被害が発生する可能性が高くなります。</a:t>
            </a:r>
          </a:p>
        </p:txBody>
      </p:sp>
      <p:sp>
        <p:nvSpPr>
          <p:cNvPr id="10" name="正方形/長方形 9"/>
          <p:cNvSpPr/>
          <p:nvPr/>
        </p:nvSpPr>
        <p:spPr>
          <a:xfrm>
            <a:off x="92491" y="521321"/>
            <a:ext cx="3798216" cy="338554"/>
          </a:xfrm>
          <a:prstGeom prst="rect">
            <a:avLst/>
          </a:prstGeom>
        </p:spPr>
        <p:txBody>
          <a:bodyPr wrap="square">
            <a:spAutoFit/>
          </a:bodyPr>
          <a:lstStyle/>
          <a:p>
            <a:r>
              <a:rPr lang="ja-JP"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１．風災とは</a:t>
            </a:r>
            <a:endParaRPr lang="ja-JP" altLang="en-US" sz="1600" b="1" dirty="0">
              <a:latin typeface="游ゴシック" panose="020B0400000000000000" pitchFamily="50" charset="-128"/>
              <a:ea typeface="游ゴシック" panose="020B0400000000000000"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693" y="1754278"/>
            <a:ext cx="7802265" cy="4645931"/>
          </a:xfrm>
          <a:prstGeom prst="rect">
            <a:avLst/>
          </a:prstGeom>
        </p:spPr>
      </p:pic>
      <p:sp>
        <p:nvSpPr>
          <p:cNvPr id="11" name="正方形/長方形 10"/>
          <p:cNvSpPr/>
          <p:nvPr/>
        </p:nvSpPr>
        <p:spPr>
          <a:xfrm>
            <a:off x="6245969" y="6291808"/>
            <a:ext cx="4655228" cy="230832"/>
          </a:xfrm>
          <a:prstGeom prst="rect">
            <a:avLst/>
          </a:prstGeom>
        </p:spPr>
        <p:txBody>
          <a:bodyPr wrap="square">
            <a:spAutoFit/>
          </a:bodyPr>
          <a:lstStyle/>
          <a:p>
            <a:pPr algn="ctr"/>
            <a:r>
              <a:rPr lang="ja-JP" altLang="en-US" sz="900" dirty="0">
                <a:latin typeface="游ゴシック" panose="020B0400000000000000" pitchFamily="50" charset="-128"/>
                <a:ea typeface="游ゴシック" panose="020B0400000000000000" pitchFamily="50" charset="-128"/>
                <a:cs typeface="Times New Roman" panose="02020603050405020304" pitchFamily="18" charset="0"/>
              </a:rPr>
              <a:t>表：風の強さと吹き方（出典：気象庁ＨＰ）</a:t>
            </a:r>
            <a:endParaRPr lang="ja-JP" altLang="en-US" sz="900" dirty="0">
              <a:latin typeface="游ゴシック" panose="020B0400000000000000" pitchFamily="50" charset="-128"/>
              <a:ea typeface="游ゴシック" panose="020B0400000000000000" pitchFamily="50" charset="-128"/>
            </a:endParaRPr>
          </a:p>
        </p:txBody>
      </p:sp>
      <p:sp>
        <p:nvSpPr>
          <p:cNvPr id="9" name="スライド番号プレースホルダー 5">
            <a:extLst>
              <a:ext uri="{FF2B5EF4-FFF2-40B4-BE49-F238E27FC236}">
                <a16:creationId xmlns:a16="http://schemas.microsoft.com/office/drawing/2014/main" id="{913F93A3-D382-4981-A48F-8B526D49E65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29</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12490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4aebe574-aea2-40e7-9b2a-942f2978d0f5"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a:solidFill>
                  <a:srgbClr val="FFFFFF">
                    <a:alpha val="100000"/>
                  </a:srgbClr>
                </a:solidFill>
                <a:latin typeface="游ゴシック"/>
              </a:rPr>
              <a:t>1</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調査概要</a:t>
            </a:r>
          </a:p>
        </p:txBody>
      </p:sp>
      <p:sp>
        <p:nvSpPr>
          <p:cNvPr id="8" name="テキスト ボックス 7">
            <a:extLst>
              <a:ext uri="{FF2B5EF4-FFF2-40B4-BE49-F238E27FC236}">
                <a16:creationId xmlns:a16="http://schemas.microsoft.com/office/drawing/2014/main" id="{F835474F-94A4-47AA-A557-C5E934C716A5}"/>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0CE8E8CE-9429-4F9F-BE5B-B4688920556B}"/>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572992" y="1132682"/>
            <a:ext cx="4126383" cy="2031325"/>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建物が風を受けたとき、建物に加わる風圧力は右図の向きとなります。風上側の壁面は外から押される力（正圧）を受け、風下側と側面の壁や屋根は外に引っ張られる力（負圧）を受けます。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建物各部の耐力を超える風圧力が加わると、建物に破損が生じます。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一般に、風圧力は風速の２乗に比例します。例えば、風速が２倍になると、風圧力は４倍となり、その威力は格段に増すことになります。</a:t>
            </a:r>
          </a:p>
        </p:txBody>
      </p:sp>
      <p:grpSp>
        <p:nvGrpSpPr>
          <p:cNvPr id="8" name="グループ化 7"/>
          <p:cNvGrpSpPr>
            <a:grpSpLocks noChangeAspect="1"/>
          </p:cNvGrpSpPr>
          <p:nvPr/>
        </p:nvGrpSpPr>
        <p:grpSpPr>
          <a:xfrm>
            <a:off x="4758808" y="694938"/>
            <a:ext cx="5152244" cy="2635116"/>
            <a:chOff x="0" y="0"/>
            <a:chExt cx="3222048" cy="1648047"/>
          </a:xfrm>
        </p:grpSpPr>
        <p:pic>
          <p:nvPicPr>
            <p:cNvPr id="9" name="図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3168502" cy="1648047"/>
            </a:xfrm>
            <a:prstGeom prst="rect">
              <a:avLst/>
            </a:prstGeom>
            <a:noFill/>
            <a:ln>
              <a:noFill/>
            </a:ln>
          </p:spPr>
        </p:pic>
        <p:sp>
          <p:nvSpPr>
            <p:cNvPr id="13" name="テキスト ボックス 2"/>
            <p:cNvSpPr txBox="1">
              <a:spLocks noChangeArrowheads="1"/>
            </p:cNvSpPr>
            <p:nvPr/>
          </p:nvSpPr>
          <p:spPr bwMode="auto">
            <a:xfrm>
              <a:off x="42530" y="1169408"/>
              <a:ext cx="649031" cy="158803"/>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4F6228"/>
                  </a:solidFill>
                  <a:effectLst/>
                  <a:latin typeface="游ゴシック" panose="020B0400000000000000" pitchFamily="50" charset="-128"/>
                  <a:ea typeface="游ゴシック" panose="020B0400000000000000" pitchFamily="50" charset="-128"/>
                  <a:cs typeface="Times New Roman" panose="02020603050405020304" pitchFamily="18" charset="0"/>
                </a:rPr>
                <a:t>強風</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4" name="テキスト ボックス 2"/>
            <p:cNvSpPr txBox="1">
              <a:spLocks noChangeArrowheads="1"/>
            </p:cNvSpPr>
            <p:nvPr/>
          </p:nvSpPr>
          <p:spPr bwMode="auto">
            <a:xfrm>
              <a:off x="159488" y="435870"/>
              <a:ext cx="967197" cy="158803"/>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C0504D"/>
                  </a:solidFill>
                  <a:effectLst/>
                  <a:latin typeface="游ゴシック" panose="020B0400000000000000" pitchFamily="50" charset="-128"/>
                  <a:ea typeface="游ゴシック" panose="020B0400000000000000" pitchFamily="50" charset="-128"/>
                  <a:cs typeface="Times New Roman" panose="02020603050405020304" pitchFamily="18" charset="0"/>
                </a:rPr>
                <a:t>正圧（風上面）</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5" name="テキスト ボックス 2"/>
            <p:cNvSpPr txBox="1">
              <a:spLocks noChangeArrowheads="1"/>
            </p:cNvSpPr>
            <p:nvPr/>
          </p:nvSpPr>
          <p:spPr bwMode="auto">
            <a:xfrm>
              <a:off x="1679582" y="1041530"/>
              <a:ext cx="1221857" cy="259860"/>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4F81BD"/>
                  </a:solidFill>
                  <a:effectLst/>
                  <a:latin typeface="游ゴシック" panose="020B0400000000000000" pitchFamily="50" charset="-128"/>
                  <a:ea typeface="游ゴシック" panose="020B0400000000000000" pitchFamily="50" charset="-128"/>
                  <a:cs typeface="Times New Roman" panose="02020603050405020304" pitchFamily="18" charset="0"/>
                </a:rPr>
                <a:t>負圧</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spcAft>
                  <a:spcPts val="0"/>
                </a:spcAft>
              </a:pPr>
              <a:r>
                <a:rPr lang="ja-JP" sz="1050" dirty="0">
                  <a:solidFill>
                    <a:srgbClr val="4F81BD"/>
                  </a:solidFill>
                  <a:effectLst/>
                  <a:latin typeface="游ゴシック" panose="020B0400000000000000" pitchFamily="50" charset="-128"/>
                  <a:ea typeface="游ゴシック" panose="020B0400000000000000" pitchFamily="50" charset="-128"/>
                  <a:cs typeface="Times New Roman" panose="02020603050405020304" pitchFamily="18" charset="0"/>
                </a:rPr>
                <a:t>（側面、風下面）</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6" name="テキスト ボックス 2"/>
            <p:cNvSpPr txBox="1">
              <a:spLocks noChangeArrowheads="1"/>
            </p:cNvSpPr>
            <p:nvPr/>
          </p:nvSpPr>
          <p:spPr bwMode="auto">
            <a:xfrm>
              <a:off x="1998921" y="63787"/>
              <a:ext cx="1223127" cy="158803"/>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ja-JP" sz="1050" dirty="0">
                  <a:solidFill>
                    <a:srgbClr val="4F81BD"/>
                  </a:solidFill>
                  <a:effectLst/>
                  <a:latin typeface="游ゴシック" panose="020B0400000000000000" pitchFamily="50" charset="-128"/>
                  <a:ea typeface="游ゴシック" panose="020B0400000000000000" pitchFamily="50" charset="-128"/>
                  <a:cs typeface="Times New Roman" panose="02020603050405020304" pitchFamily="18" charset="0"/>
                </a:rPr>
                <a:t>負圧（屋根）</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grpSp>
      <p:sp>
        <p:nvSpPr>
          <p:cNvPr id="18" name="正方形/長方形 17"/>
          <p:cNvSpPr/>
          <p:nvPr/>
        </p:nvSpPr>
        <p:spPr>
          <a:xfrm>
            <a:off x="638830" y="3989902"/>
            <a:ext cx="4015057" cy="1600438"/>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また、大きな開口がある建物では開口部から風が吹込んだ場合、風上側以外の面は建物の内外から力を受けるため、より大きな力が加わることになります。シャッター等を閉鎖しなかった場合や、建物の外壁が被害を受けた場合に、こうした現象が発生し、被害が拡大する可能性があります。</a:t>
            </a:r>
          </a:p>
        </p:txBody>
      </p:sp>
      <p:sp>
        <p:nvSpPr>
          <p:cNvPr id="20" name="正方形/長方形 19"/>
          <p:cNvSpPr/>
          <p:nvPr/>
        </p:nvSpPr>
        <p:spPr>
          <a:xfrm>
            <a:off x="5045963" y="6057220"/>
            <a:ext cx="4655228" cy="276999"/>
          </a:xfrm>
          <a:prstGeom prst="rect">
            <a:avLst/>
          </a:prstGeom>
        </p:spPr>
        <p:txBody>
          <a:bodyPr wrap="square">
            <a:spAutoFit/>
          </a:bodyPr>
          <a:lstStyle/>
          <a:p>
            <a:pPr algn="ctr"/>
            <a:r>
              <a:rPr lang="ja-JP" altLang="en-US" sz="1200" dirty="0">
                <a:latin typeface="游ゴシック" panose="020B0400000000000000" pitchFamily="50" charset="-128"/>
                <a:ea typeface="游ゴシック" panose="020B0400000000000000" pitchFamily="50" charset="-128"/>
                <a:cs typeface="Times New Roman" panose="02020603050405020304" pitchFamily="18" charset="0"/>
              </a:rPr>
              <a:t>図：風の吹込みによる被害の拡大</a:t>
            </a:r>
            <a:endParaRPr lang="ja-JP" altLang="en-US" sz="1200" dirty="0">
              <a:latin typeface="游ゴシック" panose="020B0400000000000000" pitchFamily="50" charset="-128"/>
              <a:ea typeface="游ゴシック" panose="020B0400000000000000" pitchFamily="50" charset="-128"/>
            </a:endParaRPr>
          </a:p>
        </p:txBody>
      </p:sp>
      <p:sp>
        <p:nvSpPr>
          <p:cNvPr id="23" name="正方形/長方形 22"/>
          <p:cNvSpPr/>
          <p:nvPr/>
        </p:nvSpPr>
        <p:spPr>
          <a:xfrm>
            <a:off x="83449" y="525661"/>
            <a:ext cx="3798216" cy="338554"/>
          </a:xfrm>
          <a:prstGeom prst="rect">
            <a:avLst/>
          </a:prstGeom>
        </p:spPr>
        <p:txBody>
          <a:bodyPr wrap="square">
            <a:spAutoFit/>
          </a:bodyPr>
          <a:lstStyle/>
          <a:p>
            <a:r>
              <a:rPr lang="ja-JP"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２．建物に加わる風圧力</a:t>
            </a:r>
            <a:endParaRPr lang="ja-JP" altLang="en-US" sz="1600" b="1" dirty="0">
              <a:latin typeface="游ゴシック" panose="020B0400000000000000" pitchFamily="50" charset="-128"/>
              <a:ea typeface="游ゴシック" panose="020B0400000000000000" pitchFamily="50" charset="-128"/>
            </a:endParaRPr>
          </a:p>
        </p:txBody>
      </p:sp>
      <p:sp>
        <p:nvSpPr>
          <p:cNvPr id="24" name="正方形/長方形 23"/>
          <p:cNvSpPr/>
          <p:nvPr/>
        </p:nvSpPr>
        <p:spPr>
          <a:xfrm>
            <a:off x="5045963" y="3392954"/>
            <a:ext cx="4655228" cy="276999"/>
          </a:xfrm>
          <a:prstGeom prst="rect">
            <a:avLst/>
          </a:prstGeom>
        </p:spPr>
        <p:txBody>
          <a:bodyPr wrap="square">
            <a:spAutoFit/>
          </a:bodyPr>
          <a:lstStyle/>
          <a:p>
            <a:pPr algn="ctr"/>
            <a:r>
              <a:rPr lang="ja-JP" altLang="en-US" sz="1200" dirty="0">
                <a:latin typeface="游ゴシック" panose="020B0400000000000000" pitchFamily="50" charset="-128"/>
                <a:ea typeface="游ゴシック" panose="020B0400000000000000" pitchFamily="50" charset="-128"/>
                <a:cs typeface="Times New Roman" panose="02020603050405020304" pitchFamily="18" charset="0"/>
              </a:rPr>
              <a:t>図：建物に加わる風圧力</a:t>
            </a:r>
            <a:endParaRPr lang="ja-JP" altLang="en-US" sz="1200" dirty="0">
              <a:latin typeface="游ゴシック" panose="020B0400000000000000" pitchFamily="50" charset="-128"/>
              <a:ea typeface="游ゴシック" panose="020B0400000000000000" pitchFamily="50" charset="-128"/>
            </a:endParaRPr>
          </a:p>
        </p:txBody>
      </p:sp>
      <p:pic>
        <p:nvPicPr>
          <p:cNvPr id="25" name="図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0945" y="3933560"/>
            <a:ext cx="4850246" cy="1061830"/>
          </a:xfrm>
          <a:prstGeom prst="rect">
            <a:avLst/>
          </a:prstGeom>
          <a:noFill/>
          <a:ln>
            <a:noFill/>
          </a:ln>
        </p:spPr>
      </p:pic>
      <p:sp>
        <p:nvSpPr>
          <p:cNvPr id="19" name="スライド番号プレースホルダー 5">
            <a:extLst>
              <a:ext uri="{FF2B5EF4-FFF2-40B4-BE49-F238E27FC236}">
                <a16:creationId xmlns:a16="http://schemas.microsoft.com/office/drawing/2014/main" id="{2971C86E-8678-42FE-A591-B0247C50F64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30</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954058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975539605"/>
              </p:ext>
            </p:extLst>
          </p:nvPr>
        </p:nvGraphicFramePr>
        <p:xfrm>
          <a:off x="387316" y="1139026"/>
          <a:ext cx="9125018" cy="5111999"/>
        </p:xfrm>
        <a:graphic>
          <a:graphicData uri="http://schemas.openxmlformats.org/drawingml/2006/table">
            <a:tbl>
              <a:tblPr firstRow="1" bandRow="1">
                <a:tableStyleId>{5940675A-B579-460E-94D1-54222C63F5DA}</a:tableStyleId>
              </a:tblPr>
              <a:tblGrid>
                <a:gridCol w="809018">
                  <a:extLst>
                    <a:ext uri="{9D8B030D-6E8A-4147-A177-3AD203B41FA5}">
                      <a16:colId xmlns:a16="http://schemas.microsoft.com/office/drawing/2014/main" val="2428991913"/>
                    </a:ext>
                  </a:extLst>
                </a:gridCol>
                <a:gridCol w="8316000">
                  <a:extLst>
                    <a:ext uri="{9D8B030D-6E8A-4147-A177-3AD203B41FA5}">
                      <a16:colId xmlns:a16="http://schemas.microsoft.com/office/drawing/2014/main" val="2912253013"/>
                    </a:ext>
                  </a:extLst>
                </a:gridCol>
              </a:tblGrid>
              <a:tr h="587894">
                <a:tc rowSpan="4">
                  <a:txBody>
                    <a:bodyPr/>
                    <a:lstStyle/>
                    <a:p>
                      <a:pPr algn="ctr">
                        <a:spcAft>
                          <a:spcPts val="0"/>
                        </a:spcAft>
                      </a:pPr>
                      <a:r>
                        <a:rPr lang="ja-JP" sz="1400" spc="-25" dirty="0">
                          <a:effectLst/>
                          <a:latin typeface="+mn-ea"/>
                          <a:ea typeface="+mn-ea"/>
                          <a:cs typeface="Times New Roman" panose="02020603050405020304" pitchFamily="18" charset="0"/>
                        </a:rPr>
                        <a:t>概</a:t>
                      </a:r>
                      <a:endParaRPr lang="ja-JP" sz="1400" dirty="0">
                        <a:effectLst/>
                        <a:latin typeface="+mn-ea"/>
                        <a:ea typeface="+mn-ea"/>
                        <a:cs typeface="Times New Roman" panose="02020603050405020304" pitchFamily="18" charset="0"/>
                      </a:endParaRPr>
                    </a:p>
                    <a:p>
                      <a:pPr algn="ctr">
                        <a:spcAft>
                          <a:spcPts val="0"/>
                        </a:spcAft>
                      </a:pPr>
                      <a:r>
                        <a:rPr lang="ja-JP" sz="1400" spc="-25" dirty="0">
                          <a:effectLst/>
                          <a:latin typeface="+mn-ea"/>
                          <a:ea typeface="+mn-ea"/>
                          <a:cs typeface="Times New Roman" panose="02020603050405020304" pitchFamily="18" charset="0"/>
                        </a:rPr>
                        <a:t>要</a:t>
                      </a:r>
                      <a:endParaRPr lang="ja-JP" sz="1400" dirty="0">
                        <a:effectLst/>
                        <a:latin typeface="+mn-ea"/>
                        <a:ea typeface="+mn-ea"/>
                        <a:cs typeface="Times New Roman" panose="02020603050405020304" pitchFamily="18" charset="0"/>
                      </a:endParaRPr>
                    </a:p>
                  </a:txBody>
                  <a:tcPr marL="68580" marR="68580" marT="0" marB="0" anchor="ctr">
                    <a:solidFill>
                      <a:schemeClr val="bg2">
                        <a:lumMod val="90000"/>
                      </a:schemeClr>
                    </a:solidFill>
                  </a:tcPr>
                </a:tc>
                <a:tc>
                  <a:txBody>
                    <a:bodyPr/>
                    <a:lstStyle/>
                    <a:p>
                      <a:pPr>
                        <a:spcAft>
                          <a:spcPts val="0"/>
                        </a:spcAft>
                      </a:pPr>
                      <a:r>
                        <a:rPr lang="ja-JP" sz="1400" spc="-25" dirty="0">
                          <a:effectLst/>
                          <a:latin typeface="+mn-ea"/>
                          <a:ea typeface="+mn-ea"/>
                          <a:cs typeface="Times New Roman" panose="02020603050405020304" pitchFamily="18" charset="0"/>
                        </a:rPr>
                        <a:t>建物の屋根材・外壁材のめくれや、窓・シャッターなどの開口部の破損、看板・室外機などの屋外設置物の飛散・落下が発生する。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816187463"/>
                  </a:ext>
                </a:extLst>
              </a:tr>
              <a:tr h="535338">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屋根や外壁の破損箇所、開口部から風雨が吹き込んだ場合、屋内の収容物にも被害が波及する。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1512673437"/>
                  </a:ext>
                </a:extLst>
              </a:tr>
              <a:tr h="566515">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パレットなどの屋外保管物、破損した隣家の屋根や看板、小石などの接触によって建物などが破損する。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251698873"/>
                  </a:ext>
                </a:extLst>
              </a:tr>
              <a:tr h="535338">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電柱などの構築物や樹木が倒壊し、建物などに接触する。</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818374496"/>
                  </a:ext>
                </a:extLst>
              </a:tr>
              <a:tr h="587894">
                <a:tc rowSpan="5">
                  <a:txBody>
                    <a:bodyPr/>
                    <a:lstStyle/>
                    <a:p>
                      <a:pPr algn="ctr">
                        <a:spcAft>
                          <a:spcPts val="0"/>
                        </a:spcAft>
                      </a:pPr>
                      <a:r>
                        <a:rPr lang="ja-JP" sz="1400" spc="-25" dirty="0">
                          <a:effectLst/>
                          <a:latin typeface="+mn-ea"/>
                          <a:ea typeface="+mn-ea"/>
                          <a:cs typeface="Times New Roman" panose="02020603050405020304" pitchFamily="18" charset="0"/>
                        </a:rPr>
                        <a:t>事</a:t>
                      </a:r>
                      <a:endParaRPr lang="ja-JP" sz="1400" dirty="0">
                        <a:effectLst/>
                        <a:latin typeface="+mn-ea"/>
                        <a:ea typeface="+mn-ea"/>
                        <a:cs typeface="Times New Roman" panose="02020603050405020304" pitchFamily="18" charset="0"/>
                      </a:endParaRPr>
                    </a:p>
                    <a:p>
                      <a:pPr algn="ctr">
                        <a:spcAft>
                          <a:spcPts val="0"/>
                        </a:spcAft>
                      </a:pPr>
                      <a:r>
                        <a:rPr lang="ja-JP" sz="1400" spc="-25" dirty="0">
                          <a:effectLst/>
                          <a:latin typeface="+mn-ea"/>
                          <a:ea typeface="+mn-ea"/>
                          <a:cs typeface="Times New Roman" panose="02020603050405020304" pitchFamily="18" charset="0"/>
                        </a:rPr>
                        <a:t>故</a:t>
                      </a:r>
                      <a:endParaRPr lang="ja-JP" sz="1400" dirty="0">
                        <a:effectLst/>
                        <a:latin typeface="+mn-ea"/>
                        <a:ea typeface="+mn-ea"/>
                        <a:cs typeface="Times New Roman" panose="02020603050405020304" pitchFamily="18" charset="0"/>
                      </a:endParaRPr>
                    </a:p>
                    <a:p>
                      <a:pPr algn="ctr">
                        <a:spcAft>
                          <a:spcPts val="0"/>
                        </a:spcAft>
                      </a:pPr>
                      <a:r>
                        <a:rPr lang="ja-JP" sz="1400" spc="-25" dirty="0">
                          <a:effectLst/>
                          <a:latin typeface="+mn-ea"/>
                          <a:ea typeface="+mn-ea"/>
                          <a:cs typeface="Times New Roman" panose="02020603050405020304" pitchFamily="18" charset="0"/>
                        </a:rPr>
                        <a:t>例</a:t>
                      </a:r>
                      <a:endParaRPr lang="ja-JP" sz="1400" dirty="0">
                        <a:effectLst/>
                        <a:latin typeface="+mn-ea"/>
                        <a:ea typeface="+mn-ea"/>
                        <a:cs typeface="Times New Roman" panose="02020603050405020304" pitchFamily="18" charset="0"/>
                      </a:endParaRPr>
                    </a:p>
                  </a:txBody>
                  <a:tcPr marL="68580" marR="68580" marT="0" marB="0" anchor="ctr">
                    <a:solidFill>
                      <a:schemeClr val="bg2">
                        <a:lumMod val="90000"/>
                      </a:schemeClr>
                    </a:solidFill>
                  </a:tcPr>
                </a:tc>
                <a:tc>
                  <a:txBody>
                    <a:bodyPr/>
                    <a:lstStyle/>
                    <a:p>
                      <a:pPr>
                        <a:spcAft>
                          <a:spcPts val="0"/>
                        </a:spcAft>
                      </a:pPr>
                      <a:r>
                        <a:rPr lang="ja-JP" sz="1400" spc="-25" dirty="0">
                          <a:effectLst/>
                          <a:latin typeface="+mn-ea"/>
                          <a:ea typeface="+mn-ea"/>
                          <a:cs typeface="Times New Roman" panose="02020603050405020304" pitchFamily="18" charset="0"/>
                        </a:rPr>
                        <a:t>台風の強風によりスレート、テント、シャッター、断熱材などが飛散・破損した。また、破損箇所より雨水が入り込み、収容される機械設備・収容品に水濡れ被害が生じた。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642962559"/>
                  </a:ext>
                </a:extLst>
              </a:tr>
              <a:tr h="587894">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強風により隣接する構内に植えられた樹木が倒壊し、建物に接触した。この衝撃により屋根・外壁およびドアサッシが破損したほか、建物内の収容品もガラス片の飛散などを被った。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661885024"/>
                  </a:ext>
                </a:extLst>
              </a:tr>
              <a:tr h="587894">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竜巻が発生して突風が吹荒れ、工場の折板屋根、明り採りガラスが破損・飛散し、工場内の間仕切壁が崩落した。また、飛散した折板やガラスが倉庫に接触して、屋根折板、庇が破損した。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837019695"/>
                  </a:ext>
                </a:extLst>
              </a:tr>
              <a:tr h="535338">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強風により、店舗の屋根に設置されていたエアコン室外機、店舗看板などが落下した。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2587575504"/>
                  </a:ext>
                </a:extLst>
              </a:tr>
              <a:tr h="587894">
                <a:tc vMerge="1">
                  <a:txBody>
                    <a:bodyPr/>
                    <a:lstStyle/>
                    <a:p>
                      <a:endParaRPr kumimoji="1" lang="ja-JP" altLang="en-US"/>
                    </a:p>
                  </a:txBody>
                  <a:tcPr/>
                </a:tc>
                <a:tc>
                  <a:txBody>
                    <a:bodyPr/>
                    <a:lstStyle/>
                    <a:p>
                      <a:pPr>
                        <a:spcAft>
                          <a:spcPts val="0"/>
                        </a:spcAft>
                      </a:pPr>
                      <a:r>
                        <a:rPr lang="ja-JP" sz="1400" spc="-25" dirty="0">
                          <a:effectLst/>
                          <a:latin typeface="+mn-ea"/>
                          <a:ea typeface="+mn-ea"/>
                          <a:cs typeface="Times New Roman" panose="02020603050405020304" pitchFamily="18" charset="0"/>
                        </a:rPr>
                        <a:t>敷地内に置かれていた野積みのパレットが爆弾低気圧の強風で飛散し、付近に駐車していた車両に接触した。</a:t>
                      </a:r>
                      <a:endParaRPr lang="ja-JP" sz="1400" dirty="0">
                        <a:effectLst/>
                        <a:latin typeface="+mn-ea"/>
                        <a:ea typeface="+mn-ea"/>
                        <a:cs typeface="Times New Roman" panose="02020603050405020304" pitchFamily="18" charset="0"/>
                      </a:endParaRPr>
                    </a:p>
                  </a:txBody>
                  <a:tcPr marL="68580" marR="68580" marT="36195" marB="36195" anchor="ctr"/>
                </a:tc>
                <a:extLst>
                  <a:ext uri="{0D108BD9-81ED-4DB2-BD59-A6C34878D82A}">
                    <a16:rowId xmlns:a16="http://schemas.microsoft.com/office/drawing/2014/main" val="1959789811"/>
                  </a:ext>
                </a:extLst>
              </a:tr>
            </a:tbl>
          </a:graphicData>
        </a:graphic>
      </p:graphicFrame>
      <p:sp>
        <p:nvSpPr>
          <p:cNvPr id="4" name="正方形/長方形 3"/>
          <p:cNvSpPr/>
          <p:nvPr/>
        </p:nvSpPr>
        <p:spPr>
          <a:xfrm>
            <a:off x="413102" y="560117"/>
            <a:ext cx="3798216" cy="338554"/>
          </a:xfrm>
          <a:prstGeom prst="rect">
            <a:avLst/>
          </a:prstGeom>
        </p:spPr>
        <p:txBody>
          <a:bodyPr wrap="square">
            <a:spAutoFit/>
          </a:bodyPr>
          <a:lstStyle/>
          <a:p>
            <a:r>
              <a:rPr lang="ja-JP"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３．強風による主な被害</a:t>
            </a:r>
            <a:endParaRPr lang="ja-JP" altLang="en-US" sz="1600" b="1"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7FE5F715-9C8E-4FE6-A900-125BF29F1BBB}"/>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31</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45305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13867" y="299503"/>
            <a:ext cx="3798216" cy="338554"/>
          </a:xfrm>
          <a:prstGeom prst="rect">
            <a:avLst/>
          </a:prstGeom>
        </p:spPr>
        <p:txBody>
          <a:bodyPr wrap="square">
            <a:spAutoFit/>
          </a:bodyPr>
          <a:lstStyle/>
          <a:p>
            <a:r>
              <a:rPr lang="zh-TW" altLang="en-US" sz="1600" b="1" dirty="0">
                <a:latin typeface="游ゴシック" panose="020B0400000000000000" pitchFamily="50" charset="-128"/>
                <a:ea typeface="游ゴシック" panose="020B0400000000000000" pitchFamily="50" charset="-128"/>
                <a:cs typeface="Times New Roman" panose="02020603050405020304" pitchFamily="18" charset="0"/>
              </a:rPr>
              <a:t>４．風災対策</a:t>
            </a:r>
            <a:endParaRPr lang="ja-JP" altLang="en-US" sz="1600" b="1"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4649" y="666490"/>
            <a:ext cx="8296066" cy="307777"/>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企業の風災対策は、次の４つのステップに分類できます。</a:t>
            </a:r>
          </a:p>
        </p:txBody>
      </p:sp>
      <p:sp>
        <p:nvSpPr>
          <p:cNvPr id="5" name="正方形/長方形 4"/>
          <p:cNvSpPr/>
          <p:nvPr/>
        </p:nvSpPr>
        <p:spPr>
          <a:xfrm>
            <a:off x="64649" y="1317799"/>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１　リスクの洗い出し</a:t>
            </a:r>
          </a:p>
        </p:txBody>
      </p:sp>
      <p:sp>
        <p:nvSpPr>
          <p:cNvPr id="6" name="正方形/長方形 5"/>
          <p:cNvSpPr/>
          <p:nvPr/>
        </p:nvSpPr>
        <p:spPr>
          <a:xfrm>
            <a:off x="402228" y="1610534"/>
            <a:ext cx="9096614"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立地場所に係わるリスク情報を収集するとともに、施設の脆弱な箇所（強風等で被害発生が想定される箇所など）を把握します。</a:t>
            </a:r>
          </a:p>
        </p:txBody>
      </p:sp>
      <p:sp>
        <p:nvSpPr>
          <p:cNvPr id="7" name="正方形/長方形 6"/>
          <p:cNvSpPr/>
          <p:nvPr/>
        </p:nvSpPr>
        <p:spPr>
          <a:xfrm>
            <a:off x="402228" y="3156512"/>
            <a:ext cx="8973784"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事業フローを整理し、ボトルネック（事業中断や復旧遅延に大きく影響する要素）を見極めます。</a:t>
            </a:r>
          </a:p>
        </p:txBody>
      </p:sp>
      <p:sp>
        <p:nvSpPr>
          <p:cNvPr id="11" name="正方形/長方形 10"/>
          <p:cNvSpPr/>
          <p:nvPr/>
        </p:nvSpPr>
        <p:spPr>
          <a:xfrm>
            <a:off x="2465614" y="2035328"/>
            <a:ext cx="6910398" cy="954107"/>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季節ごとの気象の特徴</a:t>
            </a:r>
            <a:endPar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endParaRP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過去の風災（台風、爆弾低気圧、突風、竜巻など）の有無、頻度</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劣化が進行している建物、設備</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過去に風災被害を受けた箇所の現状</a:t>
            </a:r>
          </a:p>
        </p:txBody>
      </p:sp>
      <p:sp>
        <p:nvSpPr>
          <p:cNvPr id="13" name="正方形/長方形 12"/>
          <p:cNvSpPr/>
          <p:nvPr/>
        </p:nvSpPr>
        <p:spPr>
          <a:xfrm>
            <a:off x="2465613" y="3464655"/>
            <a:ext cx="6910399"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主要生産設備が雨漏りにより故障した場合、操業が停止する。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台風によって鉄道が運休した場合に、半数以上の従業員が出社不能となる。</a:t>
            </a:r>
          </a:p>
        </p:txBody>
      </p:sp>
      <p:sp>
        <p:nvSpPr>
          <p:cNvPr id="19" name="正方形/長方形 18"/>
          <p:cNvSpPr/>
          <p:nvPr/>
        </p:nvSpPr>
        <p:spPr>
          <a:xfrm>
            <a:off x="261701" y="1335814"/>
            <a:ext cx="724429" cy="213934"/>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游ゴシック" panose="020B0400000000000000" pitchFamily="50" charset="-128"/>
              <a:ea typeface="游ゴシック" panose="020B0400000000000000" pitchFamily="50" charset="-128"/>
            </a:endParaRPr>
          </a:p>
        </p:txBody>
      </p:sp>
      <p:sp>
        <p:nvSpPr>
          <p:cNvPr id="14" name="スライド番号プレースホルダー 5">
            <a:extLst>
              <a:ext uri="{FF2B5EF4-FFF2-40B4-BE49-F238E27FC236}">
                <a16:creationId xmlns:a16="http://schemas.microsoft.com/office/drawing/2014/main" id="{FFFD25B0-79E9-4A21-8F2B-5FBAFF06AE44}"/>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32</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600196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346538" y="2361689"/>
            <a:ext cx="9247840" cy="738664"/>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台風などの事前に強風・大雨が予測できる事象については、事前防災行動計画（タイムライン）に基づいて対応します。これは誰が、いつ、何を実施するかを明確にするものであり、先を見越した早めの行動や各部門の連携、必要な実施事項の抜け漏れ防止などにつながります。</a:t>
            </a:r>
          </a:p>
        </p:txBody>
      </p:sp>
      <p:sp>
        <p:nvSpPr>
          <p:cNvPr id="10" name="正方形/長方形 9"/>
          <p:cNvSpPr/>
          <p:nvPr/>
        </p:nvSpPr>
        <p:spPr>
          <a:xfrm>
            <a:off x="1951630" y="3051953"/>
            <a:ext cx="7410734" cy="738664"/>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台風のピークの</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3</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日前に施設点検班が敷地内の飛散物（小石等）の点検を行い、</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1</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日前に屋外保管製品、パレットの固定を行う。</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強風注意報が発表された場合には、情報収集班が構内にアナウンスし、対策実施を促す。</a:t>
            </a:r>
          </a:p>
        </p:txBody>
      </p:sp>
      <p:sp>
        <p:nvSpPr>
          <p:cNvPr id="12" name="正方形/長方形 11"/>
          <p:cNvSpPr/>
          <p:nvPr/>
        </p:nvSpPr>
        <p:spPr>
          <a:xfrm>
            <a:off x="346538" y="3847689"/>
            <a:ext cx="9247840"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強風等を対象とした緊急時の行動基準・マニュアルを策定します。さらに、事業レベルの低下が想定される場合には、事業継続計画（</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BCP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）を策定します。</a:t>
            </a:r>
          </a:p>
        </p:txBody>
      </p:sp>
      <p:sp>
        <p:nvSpPr>
          <p:cNvPr id="14" name="正方形/長方形 13"/>
          <p:cNvSpPr/>
          <p:nvPr/>
        </p:nvSpPr>
        <p:spPr>
          <a:xfrm>
            <a:off x="1951630" y="4381822"/>
            <a:ext cx="7410734"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安否の連絡・確認方法を明確にする。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中核事業（優先業務）について、他拠点での代替性を確保する。</a:t>
            </a:r>
          </a:p>
        </p:txBody>
      </p:sp>
      <p:sp>
        <p:nvSpPr>
          <p:cNvPr id="15" name="正方形/長方形 14"/>
          <p:cNvSpPr/>
          <p:nvPr/>
        </p:nvSpPr>
        <p:spPr>
          <a:xfrm>
            <a:off x="344270" y="5199910"/>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緊急時に必要な資機材・備蓄品を用意します。</a:t>
            </a:r>
          </a:p>
        </p:txBody>
      </p:sp>
      <p:sp>
        <p:nvSpPr>
          <p:cNvPr id="16" name="正方形/長方形 15"/>
          <p:cNvSpPr/>
          <p:nvPr/>
        </p:nvSpPr>
        <p:spPr>
          <a:xfrm>
            <a:off x="1951630" y="5455234"/>
            <a:ext cx="7410734" cy="954107"/>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非常食、飲料水、非常用トイレ</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非常用発電機、投光器</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ブルーシート、針金、ロープ、はしご</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土嚢、止水板、排水ポンプ</a:t>
            </a:r>
          </a:p>
        </p:txBody>
      </p:sp>
      <p:sp>
        <p:nvSpPr>
          <p:cNvPr id="17" name="正方形/長方形 16"/>
          <p:cNvSpPr/>
          <p:nvPr/>
        </p:nvSpPr>
        <p:spPr>
          <a:xfrm>
            <a:off x="344269" y="4931607"/>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各種の計画やマニュアルに基づいた訓練を実施します。</a:t>
            </a:r>
          </a:p>
        </p:txBody>
      </p:sp>
      <p:sp>
        <p:nvSpPr>
          <p:cNvPr id="18" name="正方形/長方形 17"/>
          <p:cNvSpPr/>
          <p:nvPr/>
        </p:nvSpPr>
        <p:spPr>
          <a:xfrm>
            <a:off x="37754" y="84711"/>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２　平常時の対策</a:t>
            </a:r>
          </a:p>
        </p:txBody>
      </p:sp>
      <p:sp>
        <p:nvSpPr>
          <p:cNvPr id="19" name="正方形/長方形 18"/>
          <p:cNvSpPr/>
          <p:nvPr/>
        </p:nvSpPr>
        <p:spPr>
          <a:xfrm>
            <a:off x="402228" y="376572"/>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物的な被害の防止・軽減策を実施します。</a:t>
            </a:r>
          </a:p>
        </p:txBody>
      </p:sp>
      <p:sp>
        <p:nvSpPr>
          <p:cNvPr id="20" name="正方形/長方形 19"/>
          <p:cNvSpPr/>
          <p:nvPr/>
        </p:nvSpPr>
        <p:spPr>
          <a:xfrm>
            <a:off x="408564" y="1244000"/>
            <a:ext cx="8967448"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建物の修繕計画を策定します。経年劣化に伴って風や雨による被害が発生しやすくなるため、部材の適切な修繕・更新周期に基づいた工事が望まれます。</a:t>
            </a:r>
          </a:p>
        </p:txBody>
      </p:sp>
      <p:sp>
        <p:nvSpPr>
          <p:cNvPr id="21" name="正方形/長方形 20"/>
          <p:cNvSpPr/>
          <p:nvPr/>
        </p:nvSpPr>
        <p:spPr>
          <a:xfrm>
            <a:off x="1951631" y="672837"/>
            <a:ext cx="7424382"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窓ガラスに飛散防止フィルムを貼り付ける。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外装材のひび割れや穴を補修し、留め金具を更新・増設する。</a:t>
            </a:r>
          </a:p>
        </p:txBody>
      </p:sp>
      <p:sp>
        <p:nvSpPr>
          <p:cNvPr id="27" name="正方形/長方形 26"/>
          <p:cNvSpPr/>
          <p:nvPr/>
        </p:nvSpPr>
        <p:spPr>
          <a:xfrm>
            <a:off x="1951631" y="1754897"/>
            <a:ext cx="7424382"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取得から</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30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年以上経過した屋根材を更新する。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長寿命化のため、外壁の防錆塗装を塗り替える。</a:t>
            </a:r>
          </a:p>
        </p:txBody>
      </p:sp>
      <p:sp>
        <p:nvSpPr>
          <p:cNvPr id="29" name="正方形/長方形 28"/>
          <p:cNvSpPr/>
          <p:nvPr/>
        </p:nvSpPr>
        <p:spPr>
          <a:xfrm>
            <a:off x="239850" y="83845"/>
            <a:ext cx="718983" cy="25288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游ゴシック" panose="020B0400000000000000" pitchFamily="50" charset="-128"/>
              <a:ea typeface="游ゴシック" panose="020B0400000000000000" pitchFamily="50" charset="-128"/>
            </a:endParaRPr>
          </a:p>
        </p:txBody>
      </p:sp>
      <p:sp>
        <p:nvSpPr>
          <p:cNvPr id="23" name="スライド番号プレースホルダー 5">
            <a:extLst>
              <a:ext uri="{FF2B5EF4-FFF2-40B4-BE49-F238E27FC236}">
                <a16:creationId xmlns:a16="http://schemas.microsoft.com/office/drawing/2014/main" id="{1F9D63B6-DC60-4D81-B475-4C4F760D9B5A}"/>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33</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7574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535338" y="2353849"/>
            <a:ext cx="7620907" cy="523220"/>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大規模な災害が発生した場合には、速やかに災害対策本部を設置します。人的・物的な被害情報を収集するとともに、復旧に向けた措置を検討します。</a:t>
            </a:r>
          </a:p>
        </p:txBody>
      </p:sp>
      <p:sp>
        <p:nvSpPr>
          <p:cNvPr id="16" name="正方形/長方形 15"/>
          <p:cNvSpPr/>
          <p:nvPr/>
        </p:nvSpPr>
        <p:spPr>
          <a:xfrm>
            <a:off x="1949361" y="2874771"/>
            <a:ext cx="7410734"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建物や設備の復旧業者を手配する。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停止した生産ラインの製品を他拠点で生産する。</a:t>
            </a:r>
          </a:p>
        </p:txBody>
      </p:sp>
      <p:sp>
        <p:nvSpPr>
          <p:cNvPr id="22" name="正方形/長方形 21"/>
          <p:cNvSpPr/>
          <p:nvPr/>
        </p:nvSpPr>
        <p:spPr>
          <a:xfrm>
            <a:off x="123913" y="3561033"/>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４　事後の対策</a:t>
            </a:r>
          </a:p>
        </p:txBody>
      </p:sp>
      <p:sp>
        <p:nvSpPr>
          <p:cNvPr id="23" name="正方形/長方形 22"/>
          <p:cNvSpPr/>
          <p:nvPr/>
        </p:nvSpPr>
        <p:spPr>
          <a:xfrm>
            <a:off x="543502" y="3968837"/>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（大規模な災害には至らなかった場合）速やかに施設を点検・修繕する。</a:t>
            </a:r>
          </a:p>
        </p:txBody>
      </p:sp>
      <p:sp>
        <p:nvSpPr>
          <p:cNvPr id="24" name="正方形/長方形 23"/>
          <p:cNvSpPr/>
          <p:nvPr/>
        </p:nvSpPr>
        <p:spPr>
          <a:xfrm>
            <a:off x="1949361" y="4324716"/>
            <a:ext cx="7410734" cy="738664"/>
          </a:xfrm>
          <a:prstGeom prst="rect">
            <a:avLst/>
          </a:prstGeom>
          <a:solidFill>
            <a:schemeClr val="accent6">
              <a:lumMod val="20000"/>
              <a:lumOff val="80000"/>
            </a:schemeClr>
          </a:solidFill>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（例）</a:t>
            </a:r>
            <a:endPar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endParaRP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施設の損傷箇所を修繕する。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使用した機器・備蓄品を補充・拡充する。</a:t>
            </a:r>
          </a:p>
        </p:txBody>
      </p:sp>
      <p:sp>
        <p:nvSpPr>
          <p:cNvPr id="25" name="正方形/長方形 24"/>
          <p:cNvSpPr/>
          <p:nvPr/>
        </p:nvSpPr>
        <p:spPr>
          <a:xfrm>
            <a:off x="543502" y="5369585"/>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（大規模な災害が発生した場合）</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BCP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に基づいて事業を継続・復旧する。</a:t>
            </a:r>
          </a:p>
        </p:txBody>
      </p:sp>
      <p:sp>
        <p:nvSpPr>
          <p:cNvPr id="18" name="正方形/長方形 17"/>
          <p:cNvSpPr/>
          <p:nvPr/>
        </p:nvSpPr>
        <p:spPr>
          <a:xfrm>
            <a:off x="543502" y="5964697"/>
            <a:ext cx="7620907"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緊急時の対応行動を振り返り、課題の解決方法を計画やマニュアルに落とし込む。</a:t>
            </a:r>
          </a:p>
        </p:txBody>
      </p:sp>
      <p:sp>
        <p:nvSpPr>
          <p:cNvPr id="19" name="正方形/長方形 18"/>
          <p:cNvSpPr/>
          <p:nvPr/>
        </p:nvSpPr>
        <p:spPr>
          <a:xfrm>
            <a:off x="285504" y="3530160"/>
            <a:ext cx="780929" cy="302074"/>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170864" y="512580"/>
            <a:ext cx="829606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　</a:t>
            </a:r>
            <a:r>
              <a:rPr lang="en-US" altLang="ja-JP" sz="1400" b="1" dirty="0">
                <a:latin typeface="游ゴシック" panose="020B0400000000000000" pitchFamily="50" charset="-128"/>
                <a:ea typeface="游ゴシック" panose="020B0400000000000000" pitchFamily="50" charset="-128"/>
                <a:cs typeface="Times New Roman" panose="02020603050405020304" pitchFamily="18" charset="0"/>
              </a:rPr>
              <a:t>STEP</a:t>
            </a: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３　緊急時の対策</a:t>
            </a:r>
          </a:p>
        </p:txBody>
      </p:sp>
      <p:sp>
        <p:nvSpPr>
          <p:cNvPr id="11" name="正方形/長方形 10"/>
          <p:cNvSpPr/>
          <p:nvPr/>
        </p:nvSpPr>
        <p:spPr>
          <a:xfrm>
            <a:off x="562480" y="795444"/>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台風情報や防災気象情報をタイムリーに入手し、計画や基準・マニュアルに基づいて行動します。</a:t>
            </a:r>
          </a:p>
        </p:txBody>
      </p:sp>
      <p:sp>
        <p:nvSpPr>
          <p:cNvPr id="12" name="正方形/長方形 11"/>
          <p:cNvSpPr/>
          <p:nvPr/>
        </p:nvSpPr>
        <p:spPr>
          <a:xfrm>
            <a:off x="1949361" y="1059550"/>
            <a:ext cx="7410734" cy="307777"/>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台風の暴風域に入っている時間帯を確認し、この間の外出は一切禁止する。</a:t>
            </a:r>
          </a:p>
        </p:txBody>
      </p:sp>
      <p:sp>
        <p:nvSpPr>
          <p:cNvPr id="13" name="正方形/長方形 12"/>
          <p:cNvSpPr/>
          <p:nvPr/>
        </p:nvSpPr>
        <p:spPr>
          <a:xfrm>
            <a:off x="552089" y="1515992"/>
            <a:ext cx="9247840" cy="307777"/>
          </a:xfrm>
          <a:prstGeom prst="rect">
            <a:avLst/>
          </a:prstGeom>
        </p:spPr>
        <p:txBody>
          <a:bodyPr wrap="square">
            <a:spAutoFit/>
          </a:bodyPr>
          <a:lstStyle/>
          <a:p>
            <a:pPr marL="171450" indent="-171450">
              <a:buFont typeface="Arial" panose="020B0604020202020204" pitchFamily="34" charset="0"/>
              <a:buChar char="•"/>
            </a:pPr>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強風、大雨の発生時にやむを得ず屋外で作業する場合には、十分な安全対策を講じます。</a:t>
            </a:r>
          </a:p>
        </p:txBody>
      </p:sp>
      <p:sp>
        <p:nvSpPr>
          <p:cNvPr id="14" name="正方形/長方形 13"/>
          <p:cNvSpPr/>
          <p:nvPr/>
        </p:nvSpPr>
        <p:spPr>
          <a:xfrm>
            <a:off x="1949361" y="1780098"/>
            <a:ext cx="7410734" cy="523220"/>
          </a:xfrm>
          <a:prstGeom prst="rect">
            <a:avLst/>
          </a:prstGeom>
          <a:solidFill>
            <a:schemeClr val="accent6">
              <a:lumMod val="20000"/>
              <a:lumOff val="80000"/>
            </a:schemeClr>
          </a:solidFill>
        </p:spPr>
        <p:txBody>
          <a:bodyPr wrap="square">
            <a:spAutoFit/>
          </a:bodyPr>
          <a:lstStyle/>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ヘルメット、手袋、雨合羽を着用する。</a:t>
            </a:r>
          </a:p>
          <a:p>
            <a:pPr marL="171450" indent="-171450">
              <a:buFont typeface="Wingdings" panose="05000000000000000000" pitchFamily="2" charset="2"/>
              <a:buChar char="ü"/>
            </a:pP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二人以上で作業する。</a:t>
            </a:r>
          </a:p>
        </p:txBody>
      </p:sp>
      <p:sp>
        <p:nvSpPr>
          <p:cNvPr id="17" name="正方形/長方形 16"/>
          <p:cNvSpPr/>
          <p:nvPr/>
        </p:nvSpPr>
        <p:spPr>
          <a:xfrm>
            <a:off x="367386" y="508109"/>
            <a:ext cx="738077" cy="2581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latin typeface="游ゴシック" panose="020B0400000000000000" pitchFamily="50" charset="-128"/>
              <a:ea typeface="游ゴシック" panose="020B0400000000000000" pitchFamily="50" charset="-128"/>
            </a:endParaRPr>
          </a:p>
        </p:txBody>
      </p:sp>
      <p:sp>
        <p:nvSpPr>
          <p:cNvPr id="21" name="スライド番号プレースホルダー 5">
            <a:extLst>
              <a:ext uri="{FF2B5EF4-FFF2-40B4-BE49-F238E27FC236}">
                <a16:creationId xmlns:a16="http://schemas.microsoft.com/office/drawing/2014/main" id="{602CA356-AF37-43BC-8A5B-9EA8865DC2D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10426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グループ化 11"/>
          <p:cNvGrpSpPr/>
          <p:nvPr/>
        </p:nvGrpSpPr>
        <p:grpSpPr>
          <a:xfrm>
            <a:off x="1791312" y="2131769"/>
            <a:ext cx="5971944" cy="3987996"/>
            <a:chOff x="1791312" y="2131769"/>
            <a:chExt cx="5971944" cy="3987996"/>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154" y="2152001"/>
              <a:ext cx="4238668" cy="39312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688" y="2131769"/>
              <a:ext cx="1415546" cy="3960000"/>
            </a:xfrm>
            <a:prstGeom prst="rect">
              <a:avLst/>
            </a:prstGeom>
          </p:spPr>
        </p:pic>
        <p:sp>
          <p:nvSpPr>
            <p:cNvPr id="9" name="正方形/長方形 8"/>
            <p:cNvSpPr/>
            <p:nvPr/>
          </p:nvSpPr>
          <p:spPr>
            <a:xfrm>
              <a:off x="1791312" y="2131769"/>
              <a:ext cx="5971944" cy="3987996"/>
            </a:xfrm>
            <a:prstGeom prst="rect">
              <a:avLst/>
            </a:prstGeom>
            <a:noFill/>
            <a:ln w="9525">
              <a:solidFill>
                <a:srgbClr val="737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rgbClr val="000000"/>
                </a:solidFill>
                <a:latin typeface="游ゴシック" panose="020B0400000000000000" pitchFamily="50" charset="-128"/>
                <a:ea typeface="游ゴシック" panose="020B0400000000000000" pitchFamily="50" charset="-128"/>
              </a:endParaRPr>
            </a:p>
          </p:txBody>
        </p:sp>
      </p:grpSp>
      <p:sp>
        <p:nvSpPr>
          <p:cNvPr id="4" name="テキスト ボックス 3"/>
          <p:cNvSpPr txBox="1"/>
          <p:nvPr/>
        </p:nvSpPr>
        <p:spPr>
          <a:xfrm>
            <a:off x="406391" y="2514"/>
            <a:ext cx="6427116" cy="640415"/>
          </a:xfrm>
          <a:prstGeom prst="rect">
            <a:avLst/>
          </a:prstGeom>
          <a:noFill/>
        </p:spPr>
        <p:txBody>
          <a:bodyPr wrap="square" lIns="0" tIns="0" rIns="0" bIns="0" numCol="1" rtlCol="0" anchor="ctr" anchorCtr="0">
            <a:noAutofit/>
          </a:bodyPr>
          <a:lstStyle/>
          <a:p>
            <a:r>
              <a:rPr kumimoji="1" lang="ja-JP" altLang="en-US" sz="2000" b="1" dirty="0">
                <a:latin typeface="游ゴシック" panose="020B0400000000000000" pitchFamily="50" charset="-128"/>
                <a:ea typeface="游ゴシック" panose="020B0400000000000000" pitchFamily="50" charset="-128"/>
              </a:rPr>
              <a:t>資料２．建物の修繕計画について</a:t>
            </a:r>
            <a:endParaRPr kumimoji="1" lang="en-US" altLang="ja-JP" sz="2000" b="1" dirty="0">
              <a:solidFill>
                <a:schemeClr val="tx1"/>
              </a:solidFill>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406390" y="1023775"/>
            <a:ext cx="9324463" cy="954107"/>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修繕計画は、建物ごとに今後必要となる修繕工事の項目と時期、費用を記載した計画です。計画期間について規定はありませんが、短いもので</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10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年程度、長いものでは建物の供用期間（</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50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a:t>
            </a:r>
            <a:r>
              <a:rPr lang="en-US" altLang="ja-JP" sz="1400" dirty="0">
                <a:latin typeface="游ゴシック" panose="020B0400000000000000" pitchFamily="50" charset="-128"/>
                <a:ea typeface="游ゴシック" panose="020B0400000000000000" pitchFamily="50" charset="-128"/>
                <a:cs typeface="Times New Roman" panose="02020603050405020304" pitchFamily="18" charset="0"/>
              </a:rPr>
              <a:t>60</a:t>
            </a:r>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年程度）を目標に検討されることもあります。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策定に当たっては、建物の部位別に修繕時期と費用を各種データや実績値などから推定し、年ごとに記載します。</a:t>
            </a:r>
          </a:p>
        </p:txBody>
      </p:sp>
      <p:sp>
        <p:nvSpPr>
          <p:cNvPr id="10" name="正方形/長方形 9"/>
          <p:cNvSpPr/>
          <p:nvPr/>
        </p:nvSpPr>
        <p:spPr>
          <a:xfrm>
            <a:off x="324504" y="742493"/>
            <a:ext cx="379821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１．修繕計画とは</a:t>
            </a:r>
            <a:endParaRPr lang="ja-JP" altLang="en-US" sz="1400" b="1" dirty="0">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2499379" y="1878846"/>
            <a:ext cx="4655228" cy="261610"/>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図：修繕計画の作成例</a:t>
            </a:r>
            <a:endParaRPr lang="ja-JP" altLang="en-US" sz="1050" dirty="0">
              <a:latin typeface="游ゴシック" panose="020B0400000000000000" pitchFamily="50" charset="-128"/>
              <a:ea typeface="游ゴシック" panose="020B0400000000000000" pitchFamily="50" charset="-128"/>
            </a:endParaRPr>
          </a:p>
        </p:txBody>
      </p:sp>
      <p:cxnSp>
        <p:nvCxnSpPr>
          <p:cNvPr id="13" name="直線矢印コネクタ 12"/>
          <p:cNvCxnSpPr/>
          <p:nvPr/>
        </p:nvCxnSpPr>
        <p:spPr>
          <a:xfrm>
            <a:off x="2774496" y="4257233"/>
            <a:ext cx="1368000" cy="0"/>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a:spLocks noChangeArrowheads="1"/>
          </p:cNvSpPr>
          <p:nvPr/>
        </p:nvSpPr>
        <p:spPr bwMode="auto">
          <a:xfrm>
            <a:off x="4185227" y="4216413"/>
            <a:ext cx="252000" cy="81506"/>
          </a:xfrm>
          <a:prstGeom prst="rect">
            <a:avLst/>
          </a:prstGeom>
          <a:noFill/>
          <a:ln w="25400" algn="ctr">
            <a:solidFill>
              <a:schemeClr val="accent6">
                <a:lumMod val="60000"/>
                <a:lumOff val="40000"/>
              </a:schemeClr>
            </a:solidFill>
            <a:miter lim="800000"/>
            <a:headEnd/>
            <a:tailEnd/>
          </a:ln>
          <a:effectLst/>
        </p:spPr>
        <p:txBody>
          <a:bodyPr rot="0" vert="horz" wrap="square" lIns="91440" tIns="45720" rIns="91440" bIns="45720" anchor="t" anchorCtr="0" upright="1">
            <a:noAutofit/>
          </a:bodyPr>
          <a:lstStyle/>
          <a:p>
            <a:pPr algn="ctr">
              <a:spcAft>
                <a:spcPts val="0"/>
              </a:spcAft>
            </a:pPr>
            <a:r>
              <a:rPr lang="en-US" sz="1050" dirty="0">
                <a:solidFill>
                  <a:srgbClr val="FF0000"/>
                </a:solidFill>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17" name="正方形/長方形 16"/>
          <p:cNvSpPr>
            <a:spLocks noChangeArrowheads="1"/>
          </p:cNvSpPr>
          <p:nvPr/>
        </p:nvSpPr>
        <p:spPr bwMode="auto">
          <a:xfrm>
            <a:off x="4537911" y="4232741"/>
            <a:ext cx="1160145" cy="265430"/>
          </a:xfrm>
          <a:prstGeom prst="rect">
            <a:avLst/>
          </a:prstGeom>
          <a:ln>
            <a:solidFill>
              <a:schemeClr val="accent6">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anchor="t" anchorCtr="0" upright="1">
            <a:noAutofit/>
          </a:bodyPr>
          <a:lstStyle/>
          <a:p>
            <a:pPr algn="ctr">
              <a:spcAft>
                <a:spcPts val="0"/>
              </a:spcAft>
            </a:pPr>
            <a:r>
              <a:rPr lang="ja-JP" sz="1050" dirty="0">
                <a:solidFill>
                  <a:srgbClr val="9BBB59"/>
                </a:solidFill>
                <a:effectLst/>
                <a:latin typeface="游ゴシック" panose="020B0400000000000000" pitchFamily="50" charset="-128"/>
                <a:ea typeface="游ゴシック" panose="020B0400000000000000" pitchFamily="50" charset="-128"/>
                <a:cs typeface="Times New Roman" panose="02020603050405020304" pitchFamily="18" charset="0"/>
              </a:rPr>
              <a:t>工事費用の目安</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18" name="直線矢印コネクタ 17"/>
          <p:cNvCxnSpPr/>
          <p:nvPr/>
        </p:nvCxnSpPr>
        <p:spPr>
          <a:xfrm flipH="1">
            <a:off x="4307692" y="2636393"/>
            <a:ext cx="2630" cy="1548000"/>
          </a:xfrm>
          <a:prstGeom prst="straightConnector1">
            <a:avLst/>
          </a:prstGeom>
          <a:ln w="19050">
            <a:solidFill>
              <a:schemeClr val="accent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正方形/長方形 21"/>
          <p:cNvSpPr>
            <a:spLocks noChangeArrowheads="1"/>
          </p:cNvSpPr>
          <p:nvPr/>
        </p:nvSpPr>
        <p:spPr bwMode="auto">
          <a:xfrm>
            <a:off x="4747407" y="2164219"/>
            <a:ext cx="1562735" cy="28638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anchor="t" anchorCtr="0" upright="1">
            <a:noAutofit/>
          </a:bodyPr>
          <a:lstStyle/>
          <a:p>
            <a:pPr algn="ctr">
              <a:spcAft>
                <a:spcPts val="0"/>
              </a:spcAft>
            </a:pPr>
            <a:r>
              <a:rPr lang="ja-JP" sz="1050" dirty="0">
                <a:solidFill>
                  <a:srgbClr val="1F497D"/>
                </a:solidFill>
                <a:effectLst/>
                <a:latin typeface="游ゴシック" panose="020B0400000000000000" pitchFamily="50" charset="-128"/>
                <a:ea typeface="游ゴシック" panose="020B0400000000000000" pitchFamily="50" charset="-128"/>
                <a:cs typeface="Times New Roman" panose="02020603050405020304" pitchFamily="18" charset="0"/>
              </a:rPr>
              <a:t>工事の実施年度</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23" name="直線矢印コネクタ 22"/>
          <p:cNvCxnSpPr/>
          <p:nvPr/>
        </p:nvCxnSpPr>
        <p:spPr>
          <a:xfrm flipH="1">
            <a:off x="4396252" y="2309634"/>
            <a:ext cx="351155" cy="233680"/>
          </a:xfrm>
          <a:prstGeom prst="straightConnector1">
            <a:avLst/>
          </a:prstGeom>
          <a:ln w="19050">
            <a:solidFill>
              <a:schemeClr val="accent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a:spLocks noChangeArrowheads="1"/>
          </p:cNvSpPr>
          <p:nvPr/>
        </p:nvSpPr>
        <p:spPr bwMode="auto">
          <a:xfrm>
            <a:off x="621619" y="5904659"/>
            <a:ext cx="1822517" cy="430213"/>
          </a:xfrm>
          <a:prstGeom prst="rect">
            <a:avLst/>
          </a:prstGeom>
          <a:solidFill>
            <a:schemeClr val="bg1"/>
          </a:solidFill>
          <a:ln w="19050" algn="ctr">
            <a:solidFill>
              <a:srgbClr val="FF0000"/>
            </a:solidFill>
            <a:miter lim="800000"/>
            <a:headEnd/>
            <a:tailEnd/>
          </a:ln>
          <a:effectLst/>
        </p:spPr>
        <p:txBody>
          <a:bodyPr rot="0" vert="horz" wrap="square" lIns="91440" tIns="45720" rIns="91440" bIns="45720" anchor="t" anchorCtr="0" upright="1">
            <a:noAutofit/>
          </a:bodyPr>
          <a:lstStyle/>
          <a:p>
            <a:pPr algn="ctr">
              <a:spcAft>
                <a:spcPts val="0"/>
              </a:spcAft>
            </a:pPr>
            <a:r>
              <a:rPr lang="ja-JP" sz="1050" dirty="0">
                <a:solidFill>
                  <a:srgbClr val="FF0000"/>
                </a:solidFill>
                <a:effectLst/>
                <a:latin typeface="游ゴシック" panose="020B0400000000000000" pitchFamily="50" charset="-128"/>
                <a:ea typeface="游ゴシック" panose="020B0400000000000000" pitchFamily="50" charset="-128"/>
                <a:cs typeface="Times New Roman" panose="02020603050405020304" pitchFamily="18" charset="0"/>
              </a:rPr>
              <a:t>建物の部位</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spcAft>
                <a:spcPts val="0"/>
              </a:spcAft>
            </a:pPr>
            <a:r>
              <a:rPr lang="ja-JP" sz="1050" dirty="0">
                <a:solidFill>
                  <a:srgbClr val="FF0000"/>
                </a:solidFill>
                <a:effectLst/>
                <a:latin typeface="游ゴシック" panose="020B0400000000000000" pitchFamily="50" charset="-128"/>
                <a:ea typeface="游ゴシック" panose="020B0400000000000000" pitchFamily="50" charset="-128"/>
                <a:cs typeface="Times New Roman" panose="02020603050405020304" pitchFamily="18" charset="0"/>
              </a:rPr>
              <a:t>（屋根、外壁、設備　等）</a:t>
            </a:r>
            <a:endParaRPr lang="ja-JP" sz="105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25" name="直線矢印コネクタ 24"/>
          <p:cNvCxnSpPr/>
          <p:nvPr/>
        </p:nvCxnSpPr>
        <p:spPr>
          <a:xfrm flipV="1">
            <a:off x="1353774" y="5645284"/>
            <a:ext cx="875076" cy="256201"/>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774496" y="6207942"/>
            <a:ext cx="7125154" cy="246221"/>
          </a:xfrm>
          <a:prstGeom prst="rect">
            <a:avLst/>
          </a:prstGeom>
        </p:spPr>
        <p:txBody>
          <a:bodyPr wrap="square">
            <a:spAutoFit/>
          </a:bodyPr>
          <a:lstStyle/>
          <a:p>
            <a:r>
              <a:rPr lang="ja-JP" altLang="en-US" sz="1000" dirty="0">
                <a:latin typeface="游ゴシック" panose="020B0400000000000000" pitchFamily="50" charset="-128"/>
                <a:ea typeface="游ゴシック" panose="020B0400000000000000" pitchFamily="50" charset="-128"/>
                <a:cs typeface="Times New Roman" panose="02020603050405020304" pitchFamily="18" charset="0"/>
              </a:rPr>
              <a:t>出典：国土交通省「公共建築の部位・設備の特性等を踏まえた中長期修繕計画策定及び運用のためのマニュアル」に加筆</a:t>
            </a:r>
          </a:p>
        </p:txBody>
      </p:sp>
      <p:sp>
        <p:nvSpPr>
          <p:cNvPr id="21" name="スライド番号プレースホルダー 5">
            <a:extLst>
              <a:ext uri="{FF2B5EF4-FFF2-40B4-BE49-F238E27FC236}">
                <a16:creationId xmlns:a16="http://schemas.microsoft.com/office/drawing/2014/main" id="{67536315-1570-43F3-B388-5EC587A21D94}"/>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77908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93958" y="889905"/>
            <a:ext cx="8515356" cy="523220"/>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修繕周期は、劣化による不具合を生じる前に工事を行う、予防保全を前提に設定します。下表に、修繕周期の設定の一例を示します。</a:t>
            </a:r>
            <a:endParaRPr lang="ja-JP" altLang="en-US" sz="14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2622211" y="1673894"/>
            <a:ext cx="4655228" cy="261610"/>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表：修繕周期の例（建物外装材）</a:t>
            </a:r>
            <a:endParaRPr lang="ja-JP" altLang="en-US" sz="1050" dirty="0">
              <a:latin typeface="游ゴシック" panose="020B0400000000000000" pitchFamily="50" charset="-128"/>
              <a:ea typeface="游ゴシック" panose="020B0400000000000000" pitchFamily="50" charset="-128"/>
            </a:endParaRPr>
          </a:p>
        </p:txBody>
      </p:sp>
      <p:graphicFrame>
        <p:nvGraphicFramePr>
          <p:cNvPr id="6" name="表 5"/>
          <p:cNvGraphicFramePr>
            <a:graphicFrameLocks noGrp="1"/>
          </p:cNvGraphicFramePr>
          <p:nvPr/>
        </p:nvGraphicFramePr>
        <p:xfrm>
          <a:off x="1900460" y="1935504"/>
          <a:ext cx="6010732" cy="1414135"/>
        </p:xfrm>
        <a:graphic>
          <a:graphicData uri="http://schemas.openxmlformats.org/drawingml/2006/table">
            <a:tbl>
              <a:tblPr firstRow="1" bandRow="1">
                <a:tableStyleId>{5940675A-B579-460E-94D1-54222C63F5DA}</a:tableStyleId>
              </a:tblPr>
              <a:tblGrid>
                <a:gridCol w="429342">
                  <a:extLst>
                    <a:ext uri="{9D8B030D-6E8A-4147-A177-3AD203B41FA5}">
                      <a16:colId xmlns:a16="http://schemas.microsoft.com/office/drawing/2014/main" val="3927058847"/>
                    </a:ext>
                  </a:extLst>
                </a:gridCol>
                <a:gridCol w="1580890">
                  <a:extLst>
                    <a:ext uri="{9D8B030D-6E8A-4147-A177-3AD203B41FA5}">
                      <a16:colId xmlns:a16="http://schemas.microsoft.com/office/drawing/2014/main" val="1421634768"/>
                    </a:ext>
                  </a:extLst>
                </a:gridCol>
                <a:gridCol w="1036864">
                  <a:extLst>
                    <a:ext uri="{9D8B030D-6E8A-4147-A177-3AD203B41FA5}">
                      <a16:colId xmlns:a16="http://schemas.microsoft.com/office/drawing/2014/main" val="1210306177"/>
                    </a:ext>
                  </a:extLst>
                </a:gridCol>
                <a:gridCol w="1265465">
                  <a:extLst>
                    <a:ext uri="{9D8B030D-6E8A-4147-A177-3AD203B41FA5}">
                      <a16:colId xmlns:a16="http://schemas.microsoft.com/office/drawing/2014/main" val="3603312372"/>
                    </a:ext>
                  </a:extLst>
                </a:gridCol>
                <a:gridCol w="530678">
                  <a:extLst>
                    <a:ext uri="{9D8B030D-6E8A-4147-A177-3AD203B41FA5}">
                      <a16:colId xmlns:a16="http://schemas.microsoft.com/office/drawing/2014/main" val="1417833705"/>
                    </a:ext>
                  </a:extLst>
                </a:gridCol>
                <a:gridCol w="1167493">
                  <a:extLst>
                    <a:ext uri="{9D8B030D-6E8A-4147-A177-3AD203B41FA5}">
                      <a16:colId xmlns:a16="http://schemas.microsoft.com/office/drawing/2014/main" val="3859777949"/>
                    </a:ext>
                  </a:extLst>
                </a:gridCol>
              </a:tblGrid>
              <a:tr h="147669">
                <a:tc row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部位</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rowSpan="2" grid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仕様</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rowSpan="2" hMerge="1">
                  <a:txBody>
                    <a:bodyPr/>
                    <a:lstStyle/>
                    <a:p>
                      <a:endParaRPr kumimoji="1" lang="ja-JP" altLang="en-US"/>
                    </a:p>
                  </a:txBody>
                  <a:tcPr/>
                </a:tc>
                <a:tc gridSpan="3">
                  <a:txBody>
                    <a:bodyPr/>
                    <a:lstStyle/>
                    <a:p>
                      <a:pPr algn="ctr">
                        <a:spcAft>
                          <a:spcPts val="0"/>
                        </a:spcAft>
                      </a:pPr>
                      <a:r>
                        <a:rPr lang="ja-JP"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修繕周期</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hMerge="1">
                  <a:txBody>
                    <a:bodyPr/>
                    <a:lstStyle/>
                    <a:p>
                      <a:endParaRPr kumimoji="1" lang="ja-JP" altLang="en-US"/>
                    </a:p>
                  </a:txBody>
                  <a:tcPr>
                    <a:solidFill>
                      <a:schemeClr val="bg2">
                        <a:lumMod val="90000"/>
                      </a:schemeClr>
                    </a:solidFill>
                  </a:tcPr>
                </a:tc>
                <a:tc hMerge="1">
                  <a:txBody>
                    <a:bodyPr/>
                    <a:lstStyle/>
                    <a:p>
                      <a:endParaRPr kumimoji="1" lang="ja-JP" altLang="en-US"/>
                    </a:p>
                  </a:txBody>
                  <a:tcPr>
                    <a:solidFill>
                      <a:schemeClr val="bg2">
                        <a:lumMod val="90000"/>
                      </a:schemeClr>
                    </a:solidFill>
                  </a:tcPr>
                </a:tc>
                <a:extLst>
                  <a:ext uri="{0D108BD9-81ED-4DB2-BD59-A6C34878D82A}">
                    <a16:rowId xmlns:a16="http://schemas.microsoft.com/office/drawing/2014/main" val="2247902699"/>
                  </a:ext>
                </a:extLst>
              </a:tr>
              <a:tr h="147669">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grid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修繕（内容、周期）</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tc h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更新周期</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solidFill>
                      <a:schemeClr val="bg2">
                        <a:lumMod val="90000"/>
                      </a:schemeClr>
                    </a:solidFill>
                  </a:tcPr>
                </a:tc>
                <a:extLst>
                  <a:ext uri="{0D108BD9-81ED-4DB2-BD59-A6C34878D82A}">
                    <a16:rowId xmlns:a16="http://schemas.microsoft.com/office/drawing/2014/main" val="873091621"/>
                  </a:ext>
                </a:extLst>
              </a:tr>
              <a:tr h="218819">
                <a:tc rowSpan="3">
                  <a:txBody>
                    <a:bodyPr/>
                    <a:lstStyle/>
                    <a:p>
                      <a:pPr algn="ctr">
                        <a:spcAft>
                          <a:spcPts val="0"/>
                        </a:spcAft>
                      </a:pPr>
                      <a:r>
                        <a:rPr lang="ja-JP"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屋上</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アスファルト露出防水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絶縁工法</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20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37878841"/>
                  </a:ext>
                </a:extLst>
              </a:tr>
              <a:tr h="218819">
                <a:tc v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金属屋根</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カラー鉄板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トップコート塗替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10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20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30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23513029"/>
                  </a:ext>
                </a:extLst>
              </a:tr>
              <a:tr h="218819">
                <a:tc v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スレート葺き</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大波板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トップコート塗替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30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800055972"/>
                  </a:ext>
                </a:extLst>
              </a:tr>
              <a:tr h="218819">
                <a:tc rowSpan="2">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外壁</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スレート板</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波型スレート</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endParaRPr lang="ja-JP" sz="1000" dirty="0">
                        <a:effectLst/>
                        <a:latin typeface="Century" panose="020406040505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25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35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055181019"/>
                  </a:ext>
                </a:extLst>
              </a:tr>
              <a:tr h="218819">
                <a:tc vMerge="1">
                  <a:txBody>
                    <a:bodyPr/>
                    <a:lstStyle/>
                    <a:p>
                      <a:endParaRPr kumimoji="1" lang="ja-JP" altLang="en-US"/>
                    </a:p>
                  </a:txBody>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塗装仕上げ</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鉄鋼面</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SOP</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endParaRPr lang="ja-JP" sz="1000" dirty="0">
                        <a:effectLst/>
                        <a:latin typeface="Century" panose="02040604050505020304" pitchFamily="18" charset="0"/>
                      </a:endParaRPr>
                    </a:p>
                  </a:txBody>
                  <a:tcPr marL="68580" marR="68580" marT="0" marB="0" anchor="ctr">
                    <a:lnR w="12700" cap="flat" cmpd="sng" algn="ctr">
                      <a:solidFill>
                        <a:schemeClr val="tx1"/>
                      </a:solidFill>
                      <a:prstDash val="dash"/>
                      <a:round/>
                      <a:headEnd type="none" w="med" len="med"/>
                      <a:tailEnd type="none" w="med" len="med"/>
                    </a:lnR>
                  </a:tcPr>
                </a:tc>
                <a:tc>
                  <a:txBody>
                    <a:bodyPr/>
                    <a:lstStyle/>
                    <a:p>
                      <a:pPr algn="ctr">
                        <a:spcAft>
                          <a:spcPts val="0"/>
                        </a:spcAft>
                      </a:pPr>
                      <a:r>
                        <a:rPr lang="en-US" sz="1050" dirty="0">
                          <a:effectLst/>
                          <a:latin typeface="HG丸ｺﾞｼｯｸM-PRO" panose="020F0600000000000000" pitchFamily="50" charset="-128"/>
                          <a:ea typeface="HG丸ｺﾞｼｯｸM-PRO" panose="020F0600000000000000" pitchFamily="50" charset="-128"/>
                          <a:cs typeface="Arial" panose="020B0604020202020204" pitchFamily="34" charset="0"/>
                        </a:rPr>
                        <a:t> </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lnL w="12700" cap="flat" cmpd="sng" algn="ctr">
                      <a:solidFill>
                        <a:schemeClr val="tx1"/>
                      </a:solidFill>
                      <a:prstDash val="dash"/>
                      <a:round/>
                      <a:headEnd type="none" w="med" len="med"/>
                      <a:tailEnd type="none" w="med" len="med"/>
                    </a:lnL>
                  </a:tcPr>
                </a:tc>
                <a:tc>
                  <a:txBody>
                    <a:bodyPr/>
                    <a:lstStyle/>
                    <a:p>
                      <a:pPr algn="ctr">
                        <a:spcAft>
                          <a:spcPts val="0"/>
                        </a:spcAft>
                      </a:pP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5</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a:t>
                      </a:r>
                      <a:r>
                        <a:rPr lang="en-US"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10</a:t>
                      </a:r>
                      <a:r>
                        <a:rPr lang="ja-JP" sz="1050" kern="1200" dirty="0">
                          <a:effectLst/>
                          <a:latin typeface="HG丸ｺﾞｼｯｸM-PRO" panose="020F0600000000000000" pitchFamily="50" charset="-128"/>
                          <a:ea typeface="HG丸ｺﾞｼｯｸM-PRO" panose="020F0600000000000000" pitchFamily="50" charset="-128"/>
                          <a:cs typeface="Arial" panose="020B0604020202020204" pitchFamily="34" charset="0"/>
                        </a:rPr>
                        <a:t>年</a:t>
                      </a:r>
                      <a:endParaRPr lang="ja-JP" sz="1050" dirty="0">
                        <a:effectLst/>
                        <a:latin typeface="HG丸ｺﾞｼｯｸM-PRO" panose="020F0600000000000000" pitchFamily="50" charset="-128"/>
                        <a:ea typeface="HG丸ｺﾞｼｯｸM-PRO" panose="020F0600000000000000"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238614215"/>
                  </a:ext>
                </a:extLst>
              </a:tr>
            </a:tbl>
          </a:graphicData>
        </a:graphic>
      </p:graphicFrame>
      <p:sp>
        <p:nvSpPr>
          <p:cNvPr id="7" name="正方形/長方形 6"/>
          <p:cNvSpPr/>
          <p:nvPr/>
        </p:nvSpPr>
        <p:spPr>
          <a:xfrm>
            <a:off x="4905826" y="3349639"/>
            <a:ext cx="3116492" cy="415498"/>
          </a:xfrm>
          <a:prstGeom prst="rect">
            <a:avLst/>
          </a:prstGeom>
        </p:spPr>
        <p:txBody>
          <a:bodyPr wrap="square">
            <a:spAutoFit/>
          </a:bodyPr>
          <a:lstStyle/>
          <a:p>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出典：公益社団法人ロングライフビル推進協会　　　　　</a:t>
            </a:r>
          </a:p>
          <a:p>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「建物のライフサイクルマネジメント</a:t>
            </a:r>
          </a:p>
        </p:txBody>
      </p:sp>
      <p:sp>
        <p:nvSpPr>
          <p:cNvPr id="8" name="正方形/長方形 7"/>
          <p:cNvSpPr/>
          <p:nvPr/>
        </p:nvSpPr>
        <p:spPr>
          <a:xfrm>
            <a:off x="406392" y="4147830"/>
            <a:ext cx="3798216"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２．修繕計画に基づく工事の実施</a:t>
            </a:r>
            <a:endParaRPr lang="ja-JP" altLang="en-US" sz="1400" b="1" dirty="0">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674909" y="4466352"/>
            <a:ext cx="8534405" cy="1815882"/>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修繕計画は、建物の一般的な耐用年数などを基に作成されるため、実際の建物の劣化状況と一致しない可能性があります。建物の利用状況によっては、修繕計画通りの工事を行うことが現実的ではない場合もあり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そのため、実際に工事を計画する場合には、今後数年間で修繕計画上予定される工事をリストアップし、詳細な工事計画を策定することになります。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工事計画の策定に当たっては、劣化の進行が遅い部位の修繕工事を見送ったり、同時に行うことにメリットのある工事を、時期を調整して同時に実施したり、大規模な工事を複数年に分割して実施するなど、実効的な計画とすることが重要です。</a:t>
            </a:r>
          </a:p>
        </p:txBody>
      </p:sp>
      <p:sp>
        <p:nvSpPr>
          <p:cNvPr id="10" name="スライド番号プレースホルダー 5">
            <a:extLst>
              <a:ext uri="{FF2B5EF4-FFF2-40B4-BE49-F238E27FC236}">
                <a16:creationId xmlns:a16="http://schemas.microsoft.com/office/drawing/2014/main" id="{FAAD4CEE-D601-41B9-95B8-1D601C0BE2A0}"/>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38349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06392" y="555060"/>
            <a:ext cx="4965708"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３．修繕計画によるライフサイクルコストの把握</a:t>
            </a:r>
            <a:endParaRPr lang="ja-JP" altLang="en-US" sz="1400" b="1" dirty="0">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674909" y="881746"/>
            <a:ext cx="8542570" cy="1169551"/>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建物の新築から利用中、解体までにかかる費用の総和をライフサイクルコストと呼びます。ライフサイクルコストを算出するには、修繕計画の策定による修繕費用の把握が必要です。</a:t>
            </a:r>
          </a:p>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ライフサイクルコストは、建物の構造や用途、供用期間、維持管理の状況等により異なりますが、一例としては下図のような内訳となります。建物や設備の修繕には、建設と同程度の費用が掛かるとされています。</a:t>
            </a:r>
          </a:p>
        </p:txBody>
      </p:sp>
      <p:pic>
        <p:nvPicPr>
          <p:cNvPr id="9" name="図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0112" y="2484627"/>
            <a:ext cx="3019425" cy="1646555"/>
          </a:xfrm>
          <a:prstGeom prst="rect">
            <a:avLst/>
          </a:prstGeom>
          <a:noFill/>
          <a:ln>
            <a:noFill/>
          </a:ln>
        </p:spPr>
      </p:pic>
      <p:sp>
        <p:nvSpPr>
          <p:cNvPr id="10" name="正方形/長方形 9"/>
          <p:cNvSpPr/>
          <p:nvPr/>
        </p:nvSpPr>
        <p:spPr>
          <a:xfrm>
            <a:off x="2335722" y="2220842"/>
            <a:ext cx="5228203" cy="253916"/>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図：建築物のライフサイクルコストの例（中規模事務所　ＲＣ４階建　６５年間）</a:t>
            </a:r>
            <a:endParaRPr lang="ja-JP" altLang="en-US" sz="1050" dirty="0">
              <a:latin typeface="游ゴシック" panose="020B0400000000000000" pitchFamily="50" charset="-128"/>
              <a:ea typeface="游ゴシック" panose="020B0400000000000000" pitchFamily="50" charset="-128"/>
            </a:endParaRPr>
          </a:p>
        </p:txBody>
      </p:sp>
      <p:sp>
        <p:nvSpPr>
          <p:cNvPr id="12" name="正方形/長方形 11"/>
          <p:cNvSpPr/>
          <p:nvPr/>
        </p:nvSpPr>
        <p:spPr>
          <a:xfrm>
            <a:off x="3925037" y="4141051"/>
            <a:ext cx="5228203" cy="253916"/>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出典：国土交通省大臣官房官庁営繕部監修「建築物のライフサイクルコスト」</a:t>
            </a:r>
            <a:endParaRPr lang="ja-JP" altLang="en-US" sz="1050" dirty="0">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674909" y="4476857"/>
            <a:ext cx="8542570" cy="738664"/>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ライフサイクルコストは施設の利用や再編を計画する上で、重要な資料となります。例えば、建物を修繕しながら利用した場合と、建て替えを行った場合でライフサイクルコストを比較し、費用対効果が得られるかを検討するといった利用法が挙げられます。</a:t>
            </a:r>
          </a:p>
        </p:txBody>
      </p:sp>
      <p:sp>
        <p:nvSpPr>
          <p:cNvPr id="15" name="スライド番号プレースホルダー 5">
            <a:extLst>
              <a:ext uri="{FF2B5EF4-FFF2-40B4-BE49-F238E27FC236}">
                <a16:creationId xmlns:a16="http://schemas.microsoft.com/office/drawing/2014/main" id="{9E146F70-55D8-469E-BEA6-17E8E8C20301}"/>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82246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406392" y="558310"/>
            <a:ext cx="4965708" cy="307777"/>
          </a:xfrm>
          <a:prstGeom prst="rect">
            <a:avLst/>
          </a:prstGeom>
        </p:spPr>
        <p:txBody>
          <a:bodyPr wrap="square">
            <a:spAutoFit/>
          </a:bodyPr>
          <a:lstStyle/>
          <a:p>
            <a:r>
              <a:rPr lang="ja-JP" altLang="en-US" sz="1400" b="1" dirty="0">
                <a:latin typeface="游ゴシック" panose="020B0400000000000000" pitchFamily="50" charset="-128"/>
                <a:ea typeface="游ゴシック" panose="020B0400000000000000" pitchFamily="50" charset="-128"/>
                <a:cs typeface="Times New Roman" panose="02020603050405020304" pitchFamily="18" charset="0"/>
              </a:rPr>
              <a:t>４．修繕計画策定によるメリット</a:t>
            </a:r>
            <a:endParaRPr lang="ja-JP" altLang="en-US" sz="1400" b="1" dirty="0">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674909" y="876832"/>
            <a:ext cx="8542570" cy="307777"/>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cs typeface="Times New Roman" panose="02020603050405020304" pitchFamily="18" charset="0"/>
              </a:rPr>
              <a:t>　修繕計画を策定することによるメリットを、下表に例示します。</a:t>
            </a:r>
          </a:p>
        </p:txBody>
      </p:sp>
      <p:graphicFrame>
        <p:nvGraphicFramePr>
          <p:cNvPr id="2" name="表 1"/>
          <p:cNvGraphicFramePr>
            <a:graphicFrameLocks noGrp="1"/>
          </p:cNvGraphicFramePr>
          <p:nvPr/>
        </p:nvGraphicFramePr>
        <p:xfrm>
          <a:off x="421561" y="1842687"/>
          <a:ext cx="8928676" cy="3816001"/>
        </p:xfrm>
        <a:graphic>
          <a:graphicData uri="http://schemas.openxmlformats.org/drawingml/2006/table">
            <a:tbl>
              <a:tblPr firstRow="1" bandRow="1">
                <a:tableStyleId>{5940675A-B579-460E-94D1-54222C63F5DA}</a:tableStyleId>
              </a:tblPr>
              <a:tblGrid>
                <a:gridCol w="4464338">
                  <a:extLst>
                    <a:ext uri="{9D8B030D-6E8A-4147-A177-3AD203B41FA5}">
                      <a16:colId xmlns:a16="http://schemas.microsoft.com/office/drawing/2014/main" val="968705710"/>
                    </a:ext>
                  </a:extLst>
                </a:gridCol>
                <a:gridCol w="4464338">
                  <a:extLst>
                    <a:ext uri="{9D8B030D-6E8A-4147-A177-3AD203B41FA5}">
                      <a16:colId xmlns:a16="http://schemas.microsoft.com/office/drawing/2014/main" val="2759231811"/>
                    </a:ext>
                  </a:extLst>
                </a:gridCol>
              </a:tblGrid>
              <a:tr h="436018">
                <a:tc>
                  <a:txBody>
                    <a:bodyPr/>
                    <a:lstStyle/>
                    <a:p>
                      <a:pPr algn="ctr">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修繕計画あり</a:t>
                      </a:r>
                    </a:p>
                  </a:txBody>
                  <a:tcPr marL="68580" marR="68580" marT="0" marB="0" anchor="ctr">
                    <a:solidFill>
                      <a:schemeClr val="bg2">
                        <a:lumMod val="90000"/>
                      </a:schemeClr>
                    </a:solidFill>
                  </a:tcPr>
                </a:tc>
                <a:tc>
                  <a:txBody>
                    <a:bodyPr/>
                    <a:lstStyle/>
                    <a:p>
                      <a:pPr algn="ctr">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修繕計画なし</a:t>
                      </a:r>
                    </a:p>
                  </a:txBody>
                  <a:tcPr marL="68580" marR="68580" marT="0" marB="0" anchor="ctr">
                    <a:solidFill>
                      <a:schemeClr val="bg2">
                        <a:lumMod val="90000"/>
                      </a:schemeClr>
                    </a:solidFill>
                  </a:tcPr>
                </a:tc>
                <a:extLst>
                  <a:ext uri="{0D108BD9-81ED-4DB2-BD59-A6C34878D82A}">
                    <a16:rowId xmlns:a16="http://schemas.microsoft.com/office/drawing/2014/main" val="3242523836"/>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劣化が顕著になる前に修繕・更新工事を実施でき、</a:t>
                      </a:r>
                      <a:br>
                        <a:rPr lang="en-US" altLang="ja-JP" sz="14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事故予防が可能。</a:t>
                      </a:r>
                      <a:r>
                        <a:rPr lang="ja-JP" sz="1400" u="sng"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（予防保全）</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気づかぬ内に劣化が進行してしまい、事故発生を防げない。</a:t>
                      </a:r>
                      <a:r>
                        <a:rPr lang="ja-JP" sz="1400" u="sng" dirty="0">
                          <a:effectLst/>
                          <a:latin typeface="メイリオ" panose="020B0604030504040204" pitchFamily="50" charset="-128"/>
                          <a:ea typeface="メイリオ" panose="020B0604030504040204" pitchFamily="50" charset="-128"/>
                          <a:cs typeface="Times New Roman" panose="02020603050405020304" pitchFamily="18" charset="0"/>
                        </a:rPr>
                        <a:t>（事後保全）</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841892891"/>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工事実施の時期が事前に予定できるため、</a:t>
                      </a: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営業との調整が取りやすい。</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緊急的な補修工事が多く発生し、生産に支障をきたす可能性がある。</a:t>
                      </a:r>
                    </a:p>
                  </a:txBody>
                  <a:tcPr marL="68580" marR="68580" marT="0" marB="0" anchor="ctr"/>
                </a:tc>
                <a:extLst>
                  <a:ext uri="{0D108BD9-81ED-4DB2-BD59-A6C34878D82A}">
                    <a16:rowId xmlns:a16="http://schemas.microsoft.com/office/drawing/2014/main" val="369187851"/>
                  </a:ext>
                </a:extLst>
              </a:tr>
              <a:tr h="921819">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計画的に修繕・更新ができるため、足場が必要な工事をまとめて実施するなどの工夫により、</a:t>
                      </a: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工事費の抑制が可能。</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劣化箇所、被害箇所の補修をばらばらに行うため、</a:t>
                      </a:r>
                      <a:br>
                        <a:rPr lang="en-US" altLang="ja-JP" sz="14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同一建物への工事を繰り返し行うことになり、結果的に工事費が高くなる可能性がある。</a:t>
                      </a:r>
                    </a:p>
                  </a:txBody>
                  <a:tcPr marL="68580" marR="68580" marT="0" marB="0" anchor="ctr"/>
                </a:tc>
                <a:extLst>
                  <a:ext uri="{0D108BD9-81ED-4DB2-BD59-A6C34878D82A}">
                    <a16:rowId xmlns:a16="http://schemas.microsoft.com/office/drawing/2014/main" val="932849546"/>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大規模工事が発生する時期と費用が事前に把握でき、</a:t>
                      </a: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予算化しやすい。</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突発的な修繕・更新費の発生により予算化が難しい。</a:t>
                      </a:r>
                    </a:p>
                  </a:txBody>
                  <a:tcPr marL="68580" marR="68580" marT="0" marB="0" anchor="ctr"/>
                </a:tc>
                <a:extLst>
                  <a:ext uri="{0D108BD9-81ED-4DB2-BD59-A6C34878D82A}">
                    <a16:rowId xmlns:a16="http://schemas.microsoft.com/office/drawing/2014/main" val="165253581"/>
                  </a:ext>
                </a:extLst>
              </a:tr>
              <a:tr h="614541">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将来にわたる修繕費用を定量的に把握できるため、</a:t>
                      </a:r>
                      <a:br>
                        <a:rPr lang="en-US" altLang="ja-JP" sz="14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sz="1400" dirty="0">
                          <a:solidFill>
                            <a:srgbClr val="FF0000"/>
                          </a:solidFill>
                          <a:effectLst/>
                          <a:latin typeface="メイリオ" panose="020B0604030504040204" pitchFamily="50" charset="-128"/>
                          <a:ea typeface="メイリオ" panose="020B0604030504040204" pitchFamily="50" charset="-128"/>
                          <a:cs typeface="Times New Roman" panose="02020603050405020304" pitchFamily="18" charset="0"/>
                        </a:rPr>
                        <a:t>効率的な施設利用・再編を計画できる。</a:t>
                      </a:r>
                      <a:endParaRPr lang="ja-JP" sz="140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68580" marR="68580" marT="0" marB="0" anchor="ctr"/>
                </a:tc>
                <a:tc>
                  <a:txBody>
                    <a:bodyPr/>
                    <a:lstStyle/>
                    <a:p>
                      <a:pPr algn="just">
                        <a:spcAft>
                          <a:spcPts val="0"/>
                        </a:spcAft>
                      </a:pPr>
                      <a:r>
                        <a:rPr lang="ja-JP" sz="1400" dirty="0">
                          <a:effectLst/>
                          <a:latin typeface="メイリオ" panose="020B0604030504040204" pitchFamily="50" charset="-128"/>
                          <a:ea typeface="メイリオ" panose="020B0604030504040204" pitchFamily="50" charset="-128"/>
                          <a:cs typeface="Times New Roman" panose="02020603050405020304" pitchFamily="18" charset="0"/>
                        </a:rPr>
                        <a:t>将来的に建物にかかる費用を、定性的にしか把握できない。</a:t>
                      </a:r>
                    </a:p>
                  </a:txBody>
                  <a:tcPr marL="68580" marR="68580" marT="0" marB="0" anchor="ctr"/>
                </a:tc>
                <a:extLst>
                  <a:ext uri="{0D108BD9-81ED-4DB2-BD59-A6C34878D82A}">
                    <a16:rowId xmlns:a16="http://schemas.microsoft.com/office/drawing/2014/main" val="1609309846"/>
                  </a:ext>
                </a:extLst>
              </a:tr>
            </a:tbl>
          </a:graphicData>
        </a:graphic>
      </p:graphicFrame>
      <p:sp>
        <p:nvSpPr>
          <p:cNvPr id="16" name="正方形/長方形 15"/>
          <p:cNvSpPr/>
          <p:nvPr/>
        </p:nvSpPr>
        <p:spPr>
          <a:xfrm>
            <a:off x="2286447" y="1561356"/>
            <a:ext cx="5336727" cy="253916"/>
          </a:xfrm>
          <a:prstGeom prst="rect">
            <a:avLst/>
          </a:prstGeom>
        </p:spPr>
        <p:txBody>
          <a:bodyPr wrap="square">
            <a:spAutoFit/>
          </a:bodyPr>
          <a:lstStyle/>
          <a:p>
            <a:pPr algn="ctr"/>
            <a:r>
              <a:rPr lang="ja-JP" altLang="en-US" sz="1050" dirty="0">
                <a:latin typeface="游ゴシック" panose="020B0400000000000000" pitchFamily="50" charset="-128"/>
                <a:ea typeface="游ゴシック" panose="020B0400000000000000" pitchFamily="50" charset="-128"/>
                <a:cs typeface="Times New Roman" panose="02020603050405020304" pitchFamily="18" charset="0"/>
              </a:rPr>
              <a:t>　表：修繕計画の策定によるメリットの例</a:t>
            </a:r>
          </a:p>
        </p:txBody>
      </p:sp>
      <p:graphicFrame>
        <p:nvGraphicFramePr>
          <p:cNvPr id="4" name="表 3"/>
          <p:cNvGraphicFramePr>
            <a:graphicFrameLocks noGrp="1"/>
          </p:cNvGraphicFramePr>
          <p:nvPr/>
        </p:nvGraphicFramePr>
        <p:xfrm>
          <a:off x="406392" y="1836443"/>
          <a:ext cx="4479507" cy="3816002"/>
        </p:xfrm>
        <a:graphic>
          <a:graphicData uri="http://schemas.openxmlformats.org/drawingml/2006/table">
            <a:tbl>
              <a:tblPr/>
              <a:tblGrid>
                <a:gridCol w="4479507">
                  <a:extLst>
                    <a:ext uri="{9D8B030D-6E8A-4147-A177-3AD203B41FA5}">
                      <a16:colId xmlns:a16="http://schemas.microsoft.com/office/drawing/2014/main" val="1636800523"/>
                    </a:ext>
                  </a:extLst>
                </a:gridCol>
              </a:tblGrid>
              <a:tr h="3816002">
                <a:tc>
                  <a:txBody>
                    <a:bodyPr/>
                    <a:lstStyle/>
                    <a:p>
                      <a:endParaRPr kumimoji="1" lang="ja-JP" altLang="en-US" dirty="0"/>
                    </a:p>
                  </a:txBody>
                  <a:tcPr>
                    <a:lnL w="19050" cmpd="sng">
                      <a:solidFill>
                        <a:srgbClr val="FF0000"/>
                      </a:solidFill>
                      <a:prstDash val="solid"/>
                    </a:lnL>
                    <a:lnR w="19050" cmpd="sng">
                      <a:solidFill>
                        <a:srgbClr val="FF0000"/>
                      </a:solidFill>
                      <a:prstDash val="solid"/>
                    </a:lnR>
                    <a:lnT w="19050" cmpd="sng">
                      <a:solidFill>
                        <a:srgbClr val="FF0000"/>
                      </a:solidFill>
                      <a:prstDash val="solid"/>
                    </a:lnT>
                    <a:lnB w="19050" cmpd="sng">
                      <a:solidFill>
                        <a:srgbClr val="FF0000"/>
                      </a:solidFill>
                      <a:prstDash val="solid"/>
                    </a:lnB>
                  </a:tcPr>
                </a:tc>
                <a:extLst>
                  <a:ext uri="{0D108BD9-81ED-4DB2-BD59-A6C34878D82A}">
                    <a16:rowId xmlns:a16="http://schemas.microsoft.com/office/drawing/2014/main" val="1291873891"/>
                  </a:ext>
                </a:extLst>
              </a:tr>
            </a:tbl>
          </a:graphicData>
        </a:graphic>
      </p:graphicFrame>
      <p:sp>
        <p:nvSpPr>
          <p:cNvPr id="9" name="スライド番号プレースホルダー 5">
            <a:extLst>
              <a:ext uri="{FF2B5EF4-FFF2-40B4-BE49-F238E27FC236}">
                <a16:creationId xmlns:a16="http://schemas.microsoft.com/office/drawing/2014/main" id="{509C91BB-756E-4E6D-8972-BE5576853E3F}"/>
              </a:ext>
            </a:extLst>
          </p:cNvPr>
          <p:cNvSpPr>
            <a:spLocks noGrp="1"/>
          </p:cNvSpPr>
          <p:nvPr>
            <p:ph type="sldNum" sz="quarter" idx="4"/>
          </p:nvPr>
        </p:nvSpPr>
        <p:spPr>
          <a:xfrm>
            <a:off x="9172177" y="6390901"/>
            <a:ext cx="461667" cy="268288"/>
          </a:xfrm>
          <a:prstGeom prst="rect">
            <a:avLst/>
          </a:prstGeom>
        </p:spPr>
        <p:txBody>
          <a:bodyPr lIns="0" tIns="0" rIns="0" bIns="0" anchor="b"/>
          <a:lstStyle>
            <a:lvl1pPr algn="r" fontAlgn="auto">
              <a:spcBef>
                <a:spcPts val="0"/>
              </a:spcBef>
              <a:spcAft>
                <a:spcPts val="0"/>
              </a:spcAft>
              <a:defRPr lang="ja-JP" altLang="en-US" sz="1199">
                <a:solidFill>
                  <a:srgbClr val="414243"/>
                </a:solidFill>
                <a:latin typeface="Arial" pitchFamily="34" charset="0"/>
                <a:ea typeface="ＭＳ Ｐゴシック" pitchFamily="50" charset="-128"/>
              </a:defRPr>
            </a:lvl1pPr>
          </a:lstStyle>
          <a:p>
            <a:pPr algn="ctr"/>
            <a:fld id="{3C987C2D-0993-D24A-8F17-67855EAE4BDA}" type="slidenum">
              <a:rPr kumimoji="1" lang="ja-JP" altLang="en-US" smtClean="0">
                <a:solidFill>
                  <a:schemeClr val="bg1"/>
                </a:solidFill>
                <a:latin typeface="游ゴシック" panose="020B0400000000000000" pitchFamily="50" charset="-128"/>
                <a:ea typeface="游ゴシック" panose="020B0400000000000000" pitchFamily="50" charset="-128"/>
              </a:rPr>
              <a:pPr algn="ctr"/>
              <a:t>38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0382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a:spLocks noChangeArrowheads="1"/>
          </p:cNvSpPr>
          <p:nvPr/>
        </p:nvSpPr>
        <p:spPr bwMode="auto">
          <a:xfrm>
            <a:off x="535066" y="863027"/>
            <a:ext cx="8839200" cy="2637981"/>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xmlns="">
                <a:solidFill>
                  <a:srgbClr val="FFFFFF"/>
                </a:solidFill>
              </a14:hiddenFill>
            </a:ext>
          </a:extLst>
        </p:spPr>
        <p:txBody>
          <a:bodyPr anchor="t" anchorCtr="0"/>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marL="432000" indent="-457200" algn="just" eaLnBrk="1" hangingPunct="1">
              <a:buClrTx/>
              <a:buSzTx/>
              <a:buFont typeface="Wingdings" pitchFamily="2" charset="2"/>
              <a:buNone/>
              <a:defRPr/>
            </a:pPr>
            <a:r>
              <a:rPr lang="ja-JP" altLang="en-US"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＜免責事項＞</a:t>
            </a: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r>
              <a:rPr lang="ja-JP" altLang="en-US"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本報告書は、貴法人・管理者・公的機関その他から提供された情報に基づいて作成しております。当社としては、その正確性および完全性の検証ができないため、ご提供いただいた情報の齟齬による報告結果の不的確さについての責任は負いません。</a:t>
            </a: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Meiryo UI" panose="020B0604030504040204" pitchFamily="50" charset="-128"/>
            </a:endParaRPr>
          </a:p>
          <a:p>
            <a:pPr marL="432000" indent="-457200" algn="just" eaLnBrk="1" hangingPunct="1">
              <a:buClrTx/>
              <a:buSzTx/>
              <a:buFont typeface="+mj-lt"/>
              <a:buAutoNum type="arabicPeriod"/>
              <a:defRPr/>
            </a:pPr>
            <a:r>
              <a:rPr lang="ja-JP" altLang="en-US"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本報告書は、調査・分析の対象物に係わる全てのリスクを洗い出していること、もしくは他にリスクが存在しないことを保証するものではありません。</a:t>
            </a:r>
            <a:endParaRPr lang="en-US" altLang="ja-JP" sz="1400" baseline="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endParaRPr lang="en-US" altLang="ja-JP" sz="140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a:p>
            <a:pPr marL="432000" indent="-457200" algn="just" eaLnBrk="1" hangingPunct="1">
              <a:buClrTx/>
              <a:buSzTx/>
              <a:buFont typeface="+mj-lt"/>
              <a:buAutoNum type="arabicPeriod"/>
              <a:defRPr/>
            </a:pPr>
            <a:r>
              <a:rPr lang="ja-JP" altLang="en-US" sz="1400" baseline="0" dirty="0">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本報告書に基いて貴法人が決定された事項およびその結果につきましては、</a:t>
            </a:r>
            <a:r>
              <a:rPr lang="ja-JP" altLang="en-US" sz="1400" dirty="0">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当社は</a:t>
            </a:r>
            <a:r>
              <a:rPr lang="ja-JP" altLang="en-US" sz="1400" baseline="0" dirty="0">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rPr>
              <a:t>一切その責任を負わないものとします。</a:t>
            </a:r>
          </a:p>
          <a:p>
            <a:pPr marL="432000" indent="-457200" algn="just" eaLnBrk="1" hangingPunct="1">
              <a:buClrTx/>
              <a:buSzTx/>
              <a:buFont typeface="+mj-lt"/>
              <a:buAutoNum type="arabicPeriod"/>
              <a:defRPr/>
            </a:pPr>
            <a:endParaRPr lang="en-US" altLang="ja-JP" sz="1400" dirty="0">
              <a:solidFill>
                <a:prstClr val="black"/>
              </a:solidFill>
              <a:effectLst>
                <a:glow rad="101600">
                  <a:schemeClr val="bg1">
                    <a:alpha val="60000"/>
                  </a:schemeClr>
                </a:glow>
              </a:effectLst>
              <a:latin typeface="游ゴシック" panose="020B0400000000000000" pitchFamily="50" charset="-128"/>
              <a:ea typeface="游ゴシック" panose="020B0400000000000000" pitchFamily="50" charset="-128"/>
              <a:cs typeface="メイリオ" pitchFamily="50" charset="-128"/>
            </a:endParaRPr>
          </a:p>
        </p:txBody>
      </p:sp>
      <p:sp>
        <p:nvSpPr>
          <p:cNvPr id="3" name="テキスト ボックス 2"/>
          <p:cNvSpPr txBox="1">
            <a:spLocks noChangeArrowheads="1"/>
          </p:cNvSpPr>
          <p:nvPr/>
        </p:nvSpPr>
        <p:spPr bwMode="auto">
          <a:xfrm>
            <a:off x="535066" y="4972050"/>
            <a:ext cx="4724400" cy="134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0" rIns="0" bIns="0" anchor="b"/>
          <a:lstStyle>
            <a:lvl1pPr eaLnBrk="0" hangingPunct="0">
              <a:buClr>
                <a:srgbClr val="AAAAAA"/>
              </a:buClr>
              <a:buSzPct val="100000"/>
              <a:buFont typeface="Wingdings" pitchFamily="2" charset="2"/>
              <a:buChar char="n"/>
              <a:tabLst>
                <a:tab pos="357188" algn="l"/>
              </a:tabLst>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tabLst>
                <a:tab pos="357188" algn="l"/>
              </a:tabLst>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tabLst>
                <a:tab pos="357188" algn="l"/>
              </a:tabLst>
              <a:defRPr kumimoji="1" sz="1000">
                <a:solidFill>
                  <a:schemeClr val="tx1"/>
                </a:solidFill>
                <a:latin typeface="Arial" charset="0"/>
                <a:ea typeface="ＭＳ Ｐゴシック" charset="-128"/>
              </a:defRPr>
            </a:lvl9pPr>
          </a:lstStyle>
          <a:p>
            <a:pPr fontAlgn="auto">
              <a:spcBef>
                <a:spcPts val="0"/>
              </a:spcBef>
              <a:spcAft>
                <a:spcPts val="0"/>
              </a:spcAft>
              <a:buFont typeface="Wingdings" pitchFamily="2" charset="2"/>
              <a:buNone/>
              <a:defRPr/>
            </a:pPr>
            <a:r>
              <a:rPr lang="ja-JP" altLang="en-US" sz="1200" b="1" kern="0" dirty="0">
                <a:solidFill>
                  <a:srgbClr val="006C60"/>
                </a:solidFill>
                <a:latin typeface="游ゴシック" panose="020B0400000000000000" pitchFamily="50" charset="-128"/>
                <a:ea typeface="游ゴシック" panose="020B0400000000000000" pitchFamily="50" charset="-128"/>
                <a:cs typeface="メイリオ" panose="020B0604030504040204" pitchFamily="50" charset="-128"/>
              </a:rPr>
              <a:t>ＭＳ＆ＡＤインターリスク総研株式会社 </a:t>
            </a:r>
            <a:endParaRPr lang="en-US" altLang="ja-JP" sz="1200" b="1" kern="0" dirty="0">
              <a:solidFill>
                <a:srgbClr val="006C60"/>
              </a:solidFill>
              <a:latin typeface="游ゴシック" panose="020B0400000000000000" pitchFamily="50" charset="-128"/>
              <a:ea typeface="游ゴシック" panose="020B0400000000000000" pitchFamily="50" charset="-128"/>
              <a:cs typeface="メイリオ" panose="020B0604030504040204" pitchFamily="50" charset="-128"/>
            </a:endParaRPr>
          </a:p>
          <a:p>
            <a:pPr fontAlgn="auto">
              <a:spcBef>
                <a:spcPts val="0"/>
              </a:spcBef>
              <a:spcAft>
                <a:spcPts val="0"/>
              </a:spcAft>
              <a:buFont typeface="Wingdings" pitchFamily="2" charset="2"/>
              <a:buNone/>
              <a:defRPr/>
            </a:pPr>
            <a:r>
              <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101-0063</a:t>
            </a:r>
          </a:p>
          <a:p>
            <a:pPr fontAlgn="auto">
              <a:spcBef>
                <a:spcPts val="0"/>
              </a:spcBef>
              <a:spcAft>
                <a:spcPts val="0"/>
              </a:spcAft>
              <a:buFont typeface="Wingdings" pitchFamily="2" charset="2"/>
              <a:buNone/>
              <a:defRPr/>
            </a:pPr>
            <a:r>
              <a:rPr lang="ja-JP" altLang="en-US"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東京都千代田区神田淡路町</a:t>
            </a:r>
            <a:r>
              <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2-105</a:t>
            </a:r>
          </a:p>
          <a:p>
            <a:pPr fontAlgn="auto">
              <a:spcBef>
                <a:spcPts val="0"/>
              </a:spcBef>
              <a:spcAft>
                <a:spcPts val="0"/>
              </a:spcAft>
              <a:buFont typeface="Wingdings" pitchFamily="2" charset="2"/>
              <a:buNone/>
              <a:defRPr/>
            </a:pPr>
            <a:r>
              <a:rPr lang="ja-JP" altLang="en-US"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ワテラスアネックス</a:t>
            </a:r>
            <a:endPar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a:p>
            <a:pPr fontAlgn="auto">
              <a:spcBef>
                <a:spcPts val="0"/>
              </a:spcBef>
              <a:spcAft>
                <a:spcPts val="0"/>
              </a:spcAft>
              <a:buFont typeface="Wingdings" pitchFamily="2" charset="2"/>
              <a:buNone/>
              <a:defRPr/>
            </a:pPr>
            <a:r>
              <a:rPr lang="ja-JP" altLang="en-US"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リスクマネジメント第一部　リスクエンジニアリング第二グループ</a:t>
            </a:r>
          </a:p>
          <a:p>
            <a:pPr fontAlgn="auto">
              <a:spcBef>
                <a:spcPts val="0"/>
              </a:spcBef>
              <a:spcAft>
                <a:spcPts val="0"/>
              </a:spcAft>
              <a:buFont typeface="Wingdings" pitchFamily="2" charset="2"/>
              <a:buNone/>
              <a:defRPr/>
            </a:pPr>
            <a:r>
              <a:rPr lang="en-US" altLang="ja-JP" sz="1200" kern="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Phone: 03-5296-8917</a:t>
            </a:r>
          </a:p>
        </p:txBody>
      </p:sp>
      <p:sp>
        <p:nvSpPr>
          <p:cNvPr id="5" name="テキスト ボックス 4"/>
          <p:cNvSpPr txBox="1"/>
          <p:nvPr/>
        </p:nvSpPr>
        <p:spPr>
          <a:xfrm>
            <a:off x="525384" y="4407243"/>
            <a:ext cx="8848882" cy="564807"/>
          </a:xfrm>
          <a:prstGeom prst="rect">
            <a:avLst/>
          </a:prstGeom>
          <a:noFill/>
          <a:ln>
            <a:noFill/>
          </a:ln>
        </p:spPr>
        <p:txBody>
          <a:bodyPr wrap="square" rtlCol="0">
            <a:noAutofit/>
          </a:bodyPr>
          <a:lstStyle/>
          <a:p>
            <a:pPr marL="171450" indent="-171450">
              <a:buFont typeface="メイリオ" panose="020B0604030504040204" pitchFamily="50" charset="-128"/>
              <a:buChar char="※"/>
            </a:pPr>
            <a:endParaRPr kumimoji="1" lang="ja-JP" altLang="en-US" sz="1050" dirty="0">
              <a:effectLst>
                <a:glow rad="101600">
                  <a:schemeClr val="bg1">
                    <a:alpha val="60000"/>
                  </a:schemeClr>
                </a:glow>
              </a:effectLst>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6548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1</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調査対象・参加者</a:t>
            </a:r>
          </a:p>
        </p:txBody>
      </p:sp>
      <p:graphicFrame>
        <p:nvGraphicFramePr>
          <p:cNvPr id="6" name="表 5"/>
          <p:cNvGraphicFramePr>
            <a:graphicFrameLocks noGrp="1"/>
          </p:cNvGraphicFramePr>
          <p:nvPr>
            <p:extLst>
              <p:ext uri="{D42A27DB-BD31-4B8C-83A1-F6EECF244321}">
                <p14:modId xmlns:p14="http://schemas.microsoft.com/office/powerpoint/2010/main" val="2390089072"/>
              </p:ext>
            </p:extLst>
          </p:nvPr>
        </p:nvGraphicFramePr>
        <p:xfrm>
          <a:off x="428625" y="1333500"/>
          <a:ext cx="9077328" cy="2266950"/>
        </p:xfrm>
        <a:graphic>
          <a:graphicData uri="http://schemas.openxmlformats.org/drawingml/2006/table">
            <a:tbl>
              <a:tblPr firstRow="1" bandRow="1"/>
              <a:tblGrid>
                <a:gridCol w="1512888">
                  <a:extLst>
                    <a:ext uri="{9D8B030D-6E8A-4147-A177-3AD203B41FA5}">
                      <a16:colId xmlns:a16="http://schemas.microsoft.com/office/drawing/2014/main" val="20000"/>
                    </a:ext>
                  </a:extLst>
                </a:gridCol>
                <a:gridCol w="3025776">
                  <a:extLst>
                    <a:ext uri="{9D8B030D-6E8A-4147-A177-3AD203B41FA5}">
                      <a16:colId xmlns:a16="http://schemas.microsoft.com/office/drawing/2014/main" val="20001"/>
                    </a:ext>
                  </a:extLst>
                </a:gridCol>
                <a:gridCol w="1512888">
                  <a:extLst>
                    <a:ext uri="{9D8B030D-6E8A-4147-A177-3AD203B41FA5}">
                      <a16:colId xmlns:a16="http://schemas.microsoft.com/office/drawing/2014/main" val="20003"/>
                    </a:ext>
                  </a:extLst>
                </a:gridCol>
                <a:gridCol w="1512888">
                  <a:extLst>
                    <a:ext uri="{9D8B030D-6E8A-4147-A177-3AD203B41FA5}">
                      <a16:colId xmlns:a16="http://schemas.microsoft.com/office/drawing/2014/main" val="20004"/>
                    </a:ext>
                  </a:extLst>
                </a:gridCol>
                <a:gridCol w="1512888">
                  <a:extLst>
                    <a:ext uri="{9D8B030D-6E8A-4147-A177-3AD203B41FA5}">
                      <a16:colId xmlns:a16="http://schemas.microsoft.com/office/drawing/2014/main" val="20005"/>
                    </a:ext>
                  </a:extLst>
                </a:gridCol>
              </a:tblGrid>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会社名</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コトブキテクレックス株式会社</a:t>
                      </a:r>
                      <a:r>
                        <a:rPr lang="en-US" altLang="ja-JP" sz="1400" u="none" strike="noStrike" cap="none" spc="0" dirty="0">
                          <a:solidFill>
                            <a:srgbClr val="000000">
                              <a:alpha val="100000"/>
                            </a:srgbClr>
                          </a:solidFill>
                          <a:latin typeface="游ゴシック"/>
                        </a:rPr>
                        <a:t>　</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調査対象拠点</a:t>
                      </a:r>
                    </a:p>
                  </a:txBody>
                  <a:tcPr marL="47625"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2">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四日市工場</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所在地</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4">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三重県四日市市河原田町１２６１</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1"/>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調査立会者</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コトブキテクレックス株式会社</a:t>
                      </a:r>
                      <a:r>
                        <a:rPr lang="en-US" altLang="ja-JP"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寺田　隆輝　</a:t>
                      </a:r>
                      <a:r>
                        <a:rPr lang="en-US" sz="1400" u="none" strike="noStrike" cap="none" spc="0" dirty="0">
                          <a:solidFill>
                            <a:srgbClr val="000000">
                              <a:alpha val="100000"/>
                            </a:srgbClr>
                          </a:solidFill>
                          <a:latin typeface="游ゴシック"/>
                        </a:rPr>
                        <a:t>様</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3"/>
                  </a:ext>
                </a:extLst>
              </a:tr>
              <a:tr h="323850">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江口　道人　</a:t>
                      </a:r>
                      <a:r>
                        <a:rPr lang="en-US" sz="1400" u="none" strike="noStrike" cap="none" spc="0" dirty="0">
                          <a:solidFill>
                            <a:srgbClr val="000000">
                              <a:alpha val="100000"/>
                            </a:srgbClr>
                          </a:solidFill>
                          <a:latin typeface="游ゴシック"/>
                        </a:rPr>
                        <a:t>様</a:t>
                      </a: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4"/>
                  </a:ext>
                </a:extLst>
              </a:tr>
              <a:tr h="323850">
                <a:tc>
                  <a:txBody>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調査担当者</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en-US" sz="1400" u="none" strike="noStrike" cap="none" spc="0" dirty="0" err="1">
                          <a:solidFill>
                            <a:srgbClr val="000000">
                              <a:alpha val="100000"/>
                            </a:srgbClr>
                          </a:solidFill>
                          <a:latin typeface="游ゴシック"/>
                        </a:rPr>
                        <a:t>ＭＳ＆ＡＤインターリスク総研株式会社</a:t>
                      </a:r>
                      <a:r>
                        <a:rPr lang="en-US" sz="1400" u="none" strike="noStrike" cap="none" spc="0" dirty="0">
                          <a:solidFill>
                            <a:srgbClr val="000000">
                              <a:alpha val="100000"/>
                            </a:srgbClr>
                          </a:solidFill>
                          <a:latin typeface="游ゴシック"/>
                        </a:rPr>
                        <a:t>　</a:t>
                      </a:r>
                      <a:r>
                        <a:rPr lang="en-US" sz="1400" u="none" strike="noStrike" cap="none" spc="0" dirty="0" err="1">
                          <a:solidFill>
                            <a:srgbClr val="000000">
                              <a:alpha val="100000"/>
                            </a:srgbClr>
                          </a:solidFill>
                          <a:latin typeface="游ゴシック"/>
                        </a:rPr>
                        <a:t>リスクマネジメント第一部</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solidFill>
                      <a:prstDash val="solid"/>
                      <a:round/>
                      <a:headEnd type="none" w="med" len="med"/>
                      <a:tailEnd type="none" w="med" len="med"/>
                    </a:lnL>
                    <a:lnR w="0" cap="flat" cmpd="sng" algn="ctr">
                      <a:solidFill>
                        <a:srgbClr val="BFBFB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1"/>
                  </a:ext>
                </a:extLst>
              </a:tr>
              <a:tr h="323850">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gridSpan="3">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　リスクエンジニアリング第二グループ</a:t>
                      </a:r>
                      <a:endParaRPr lang="en-US" sz="1400" u="none" strike="noStrike" cap="none" spc="0" dirty="0">
                        <a:solidFill>
                          <a:srgbClr val="000000">
                            <a:alpha val="100000"/>
                          </a:srgbClr>
                        </a:solidFill>
                        <a:latin typeface="游ゴシック"/>
                      </a:endParaRPr>
                    </a:p>
                  </a:txBody>
                  <a:tcPr marL="47625" marR="0" marT="0" marB="0" anchor="ctr">
                    <a:lnL w="12700" cap="flat" cmpd="sng" algn="ctr">
                      <a:solidFill>
                        <a:srgbClr val="BFBFBF">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0" cap="flat" cmpd="sng" algn="ctr">
                      <a:solidFill>
                        <a:srgbClr val="BFBFBF">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47625" marR="0" lvl="0" indent="0" algn="l" rtl="0" fontAlgn="ctr">
                        <a:lnSpc>
                          <a:spcPct val="100000"/>
                        </a:lnSpc>
                        <a:spcBef>
                          <a:spcPts val="0"/>
                        </a:spcBef>
                        <a:spcAft>
                          <a:spcPts val="0"/>
                        </a:spcAft>
                      </a:pPr>
                      <a:r>
                        <a:rPr lang="ja-JP" altLang="en-US" sz="1400" u="none" strike="noStrike" cap="none" spc="0" dirty="0">
                          <a:solidFill>
                            <a:srgbClr val="000000">
                              <a:alpha val="100000"/>
                            </a:srgbClr>
                          </a:solidFill>
                          <a:latin typeface="游ゴシック"/>
                        </a:rPr>
                        <a:t>伊藤　竜平</a:t>
                      </a:r>
                      <a:endParaRPr lang="en-US" sz="1400" u="none" strike="noStrike" cap="none" spc="0" dirty="0">
                        <a:solidFill>
                          <a:srgbClr val="000000">
                            <a:alpha val="100000"/>
                          </a:srgbClr>
                        </a:solidFill>
                        <a:latin typeface="游ゴシック"/>
                      </a:endParaRPr>
                    </a:p>
                  </a:txBody>
                  <a:tcPr marL="47625" marR="0" marT="0" marB="0" anchor="ctr">
                    <a:lnL w="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0" cap="flat" cmpd="sng" algn="ctr">
                      <a:solidFill>
                        <a:srgbClr val="BFBFBF">
                          <a:alpha val="100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2"/>
                  </a:ext>
                </a:extLst>
              </a:tr>
            </a:tbl>
          </a:graphicData>
        </a:graphic>
      </p:graphicFrame>
      <p:sp>
        <p:nvSpPr>
          <p:cNvPr id="8" name="テキスト ボックス 7">
            <a:extLst>
              <a:ext uri="{FF2B5EF4-FFF2-40B4-BE49-F238E27FC236}">
                <a16:creationId xmlns:a16="http://schemas.microsoft.com/office/drawing/2014/main" id="{2E199F08-B6AF-4400-A293-EC55045E2202}"/>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2C0A43BC-E57D-4FF6-9F6A-2AFB8FF8432B}"/>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4</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47650" y="361950"/>
          <a:ext cx="9591675" cy="6705600"/>
          <a:chOff x="2476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1</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調査結果（概要）</a:t>
            </a:r>
          </a:p>
        </p:txBody>
      </p:sp>
      <p:sp>
        <p:nvSpPr>
          <p:cNvPr id="6" name="テキスト ボックス 5"/>
          <p:cNvSpPr txBox="1"/>
          <p:nvPr/>
        </p:nvSpPr>
        <p:spPr>
          <a:xfrm>
            <a:off x="187036" y="997700"/>
            <a:ext cx="1085850" cy="361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r>
              <a:rPr lang="en-US" sz="1400" u="none" strike="noStrike" cap="none" spc="0" dirty="0" err="1">
                <a:solidFill>
                  <a:srgbClr val="000000">
                    <a:alpha val="100000"/>
                  </a:srgbClr>
                </a:solidFill>
                <a:latin typeface="游ゴシック"/>
              </a:rPr>
              <a:t>風災</a:t>
            </a:r>
            <a:r>
              <a:rPr lang="en-US" sz="1400" u="none" strike="noStrike" cap="none" spc="0" dirty="0">
                <a:solidFill>
                  <a:srgbClr val="000000">
                    <a:alpha val="100000"/>
                  </a:srgbClr>
                </a:solidFill>
                <a:latin typeface="游ゴシック"/>
              </a:rPr>
              <a:t>】</a:t>
            </a:r>
          </a:p>
        </p:txBody>
      </p:sp>
      <p:graphicFrame>
        <p:nvGraphicFramePr>
          <p:cNvPr id="7" name="表 6"/>
          <p:cNvGraphicFramePr>
            <a:graphicFrameLocks noGrp="1"/>
          </p:cNvGraphicFramePr>
          <p:nvPr>
            <p:extLst>
              <p:ext uri="{D42A27DB-BD31-4B8C-83A1-F6EECF244321}">
                <p14:modId xmlns:p14="http://schemas.microsoft.com/office/powerpoint/2010/main" val="3247327928"/>
              </p:ext>
            </p:extLst>
          </p:nvPr>
        </p:nvGraphicFramePr>
        <p:xfrm>
          <a:off x="361950" y="1327785"/>
          <a:ext cx="9229728" cy="4955528"/>
        </p:xfrm>
        <a:graphic>
          <a:graphicData uri="http://schemas.openxmlformats.org/drawingml/2006/table">
            <a:tbl>
              <a:tblPr firstRow="1" bandRow="1"/>
              <a:tblGrid>
                <a:gridCol w="1538288">
                  <a:extLst>
                    <a:ext uri="{9D8B030D-6E8A-4147-A177-3AD203B41FA5}">
                      <a16:colId xmlns:a16="http://schemas.microsoft.com/office/drawing/2014/main" val="20000"/>
                    </a:ext>
                  </a:extLst>
                </a:gridCol>
                <a:gridCol w="7691440">
                  <a:extLst>
                    <a:ext uri="{9D8B030D-6E8A-4147-A177-3AD203B41FA5}">
                      <a16:colId xmlns:a16="http://schemas.microsoft.com/office/drawing/2014/main" val="20001"/>
                    </a:ext>
                  </a:extLst>
                </a:gridCol>
              </a:tblGrid>
              <a:tr h="197590">
                <a:tc>
                  <a:txBody>
                    <a:bodyPr/>
                    <a:lstStyle/>
                    <a:p>
                      <a:pPr marL="47625" marR="0" lvl="0" indent="0" algn="l"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 </a:t>
                      </a: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概要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0"/>
                  </a:ext>
                </a:extLst>
              </a:tr>
              <a:tr h="987952">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立地リスク
（ハザード）</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47625"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200" b="0" kern="1200" dirty="0">
                          <a:solidFill>
                            <a:schemeClr val="tx1"/>
                          </a:solidFill>
                          <a:latin typeface="+mn-ea"/>
                          <a:ea typeface="+mn-ea"/>
                          <a:cs typeface="メイリオ" panose="020B0604030504040204" pitchFamily="50" charset="-128"/>
                        </a:rPr>
                        <a:t>調査対象拠点は海に面しており、潮風</a:t>
                      </a:r>
                      <a:r>
                        <a:rPr kumimoji="1" lang="ja-JP" altLang="en-US" sz="1200" b="0" i="0" u="none" strike="noStrike" kern="0" cap="none" spc="0" normalizeH="0" baseline="0" noProof="0" dirty="0">
                          <a:ln>
                            <a:noFill/>
                          </a:ln>
                          <a:effectLst/>
                          <a:uLnTx/>
                          <a:uFillTx/>
                          <a:latin typeface="+mn-ea"/>
                          <a:ea typeface="+mn-ea"/>
                        </a:rPr>
                        <a:t>の影響を受けやすい</a:t>
                      </a:r>
                      <a:r>
                        <a:rPr lang="ja-JP" altLang="en-US" sz="1200" kern="0" dirty="0">
                          <a:latin typeface="+mn-ea"/>
                          <a:ea typeface="+mn-ea"/>
                        </a:rPr>
                        <a:t>おそれがあり</a:t>
                      </a:r>
                      <a:r>
                        <a:rPr kumimoji="1" lang="ja-JP" altLang="en-US" sz="1200" b="0" i="0" u="none" strike="noStrike" kern="0" cap="none" spc="0" normalizeH="0" baseline="0" noProof="0" dirty="0">
                          <a:ln>
                            <a:noFill/>
                          </a:ln>
                          <a:effectLst/>
                          <a:uLnTx/>
                          <a:uFillTx/>
                          <a:latin typeface="+mn-ea"/>
                          <a:ea typeface="+mn-ea"/>
                        </a:rPr>
                        <a:t>ます</a:t>
                      </a:r>
                      <a:r>
                        <a:rPr kumimoji="1" lang="ja-JP" altLang="en-US" sz="1200" b="0" kern="1200" dirty="0">
                          <a:solidFill>
                            <a:schemeClr val="tx1"/>
                          </a:solidFill>
                          <a:latin typeface="+mn-ea"/>
                          <a:ea typeface="+mn-ea"/>
                          <a:cs typeface="メイリオ" panose="020B0604030504040204" pitchFamily="50" charset="-128"/>
                        </a:rPr>
                        <a:t>。</a:t>
                      </a:r>
                      <a:r>
                        <a:rPr kumimoji="1" lang="en-US" altLang="ja-JP" sz="1200" b="0" kern="1200" dirty="0">
                          <a:solidFill>
                            <a:schemeClr val="tx1"/>
                          </a:solidFill>
                          <a:latin typeface="+mn-ea"/>
                          <a:ea typeface="+mn-ea"/>
                          <a:cs typeface="メイリオ" panose="020B0604030504040204" pitchFamily="50" charset="-128"/>
                        </a:rPr>
                        <a:t>2000</a:t>
                      </a:r>
                      <a:r>
                        <a:rPr kumimoji="1" lang="ja-JP" altLang="en-US" sz="1200" b="0" kern="1200" dirty="0">
                          <a:solidFill>
                            <a:schemeClr val="tx1"/>
                          </a:solidFill>
                          <a:latin typeface="+mn-ea"/>
                          <a:ea typeface="+mn-ea"/>
                          <a:cs typeface="メイリオ" panose="020B0604030504040204" pitchFamily="50" charset="-128"/>
                        </a:rPr>
                        <a:t>年に改正された現行の建築基準法では、調査地域の設計基準風速は</a:t>
                      </a:r>
                      <a:r>
                        <a:rPr kumimoji="1" lang="en-US" altLang="ja-JP" sz="1200" b="0" kern="1200" dirty="0">
                          <a:solidFill>
                            <a:schemeClr val="tx1"/>
                          </a:solidFill>
                          <a:latin typeface="+mn-ea"/>
                          <a:ea typeface="+mn-ea"/>
                          <a:cs typeface="メイリオ" panose="020B0604030504040204" pitchFamily="50" charset="-128"/>
                        </a:rPr>
                        <a:t>44m/s</a:t>
                      </a:r>
                      <a:r>
                        <a:rPr kumimoji="1" lang="ja-JP" altLang="en-US" sz="1200" b="0" kern="1200" dirty="0">
                          <a:solidFill>
                            <a:schemeClr val="tx1"/>
                          </a:solidFill>
                          <a:latin typeface="+mn-ea"/>
                          <a:ea typeface="+mn-ea"/>
                          <a:cs typeface="メイリオ" panose="020B0604030504040204" pitchFamily="50" charset="-128"/>
                        </a:rPr>
                        <a:t>に設定されています。最寄りの風速観測地点のデータによると、設計基準風速を超える風速が複数回観測されています。経年劣化で強度が低下した外装材や耐風設計の対象外となる小規模構築物は、これらの条件下で被害を受けるおそれがあります。</a:t>
                      </a:r>
                      <a:endParaRPr kumimoji="1" lang="en-US" altLang="ja-JP" sz="1200" b="0" kern="1200" dirty="0">
                        <a:solidFill>
                          <a:schemeClr val="tx1"/>
                        </a:solidFill>
                        <a:latin typeface="+mn-ea"/>
                        <a:ea typeface="+mn-ea"/>
                        <a:cs typeface="メイリオ" panose="020B0604030504040204" pitchFamily="50" charset="-128"/>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3754216">
                <a:tc>
                  <a:txBody>
                    <a:bodyPr/>
                    <a:lstStyle/>
                    <a:p>
                      <a:pPr marL="0" marR="0" lvl="0" indent="0" algn="ctr" rtl="0" fontAlgn="ctr">
                        <a:lnSpc>
                          <a:spcPct val="100000"/>
                        </a:lnSpc>
                        <a:spcBef>
                          <a:spcPts val="0"/>
                        </a:spcBef>
                        <a:spcAft>
                          <a:spcPts val="0"/>
                        </a:spcAft>
                      </a:pPr>
                      <a:r>
                        <a:rPr lang="en-US" sz="1400" b="1" u="none" strike="noStrike" cap="none" spc="0" dirty="0" err="1">
                          <a:solidFill>
                            <a:srgbClr val="000000">
                              <a:alpha val="100000"/>
                            </a:srgbClr>
                          </a:solidFill>
                          <a:latin typeface="游ゴシック"/>
                        </a:rPr>
                        <a:t>施設リスク</a:t>
                      </a:r>
                      <a:r>
                        <a:rPr lang="en-US" sz="1400" b="1" u="none" strike="noStrike" cap="none" spc="0" dirty="0">
                          <a:solidFill>
                            <a:srgbClr val="000000">
                              <a:alpha val="100000"/>
                            </a:srgbClr>
                          </a:solidFill>
                          <a:latin typeface="游ゴシック"/>
                        </a:rPr>
                        <a:t>
（</a:t>
                      </a:r>
                      <a:r>
                        <a:rPr lang="en-US" sz="1400" b="1" u="none" strike="noStrike" cap="none" spc="0" dirty="0" err="1">
                          <a:solidFill>
                            <a:srgbClr val="000000">
                              <a:alpha val="100000"/>
                            </a:srgbClr>
                          </a:solidFill>
                          <a:latin typeface="游ゴシック"/>
                        </a:rPr>
                        <a:t>防災対策</a:t>
                      </a:r>
                      <a:r>
                        <a:rPr lang="en-US" sz="1400" b="1" u="none" strike="noStrike" cap="none" spc="0" dirty="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dirty="0"/>
                        <a:t>・本調査では、チタン工場、倉庫、変電所にて屋根材や外壁材の劣化が見受けられました。また、屋外設備や保管物の管理においても、一部に固定が不十分な箇所が見受けられました。加えて、災害時の対応体制や点検・修繕に関する計画・記録が整備されていない状況も確認されました。</a:t>
                      </a:r>
                      <a:endParaRPr lang="en-US" altLang="ja-JP" sz="1200" dirty="0"/>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dirty="0"/>
                        <a:t>・工場敷地内の主な建屋（チタン工場、倉庫、変電所）では、外壁に使用されているスレート材にひび割れが生じており、一部では固定具の脱落も確認されました。また、チタン工場の雨樋が外れかけている箇所があり、排水不良や強風による部材の落下のおそれがあります。</a:t>
                      </a:r>
                      <a:endParaRPr lang="en-US" altLang="ja-JP" sz="1200" dirty="0"/>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dirty="0"/>
                        <a:t>・屋外保管物が設置されていましたが、台風接近時にも屋内移動や固定措置は行われておらず、強風時に飛散し、</a:t>
                      </a:r>
                      <a:r>
                        <a:rPr lang="en-US" altLang="ja-JP" sz="1200" dirty="0"/>
                        <a:t>2</a:t>
                      </a:r>
                      <a:r>
                        <a:rPr lang="ja-JP" altLang="en-US" sz="1200" dirty="0"/>
                        <a:t>次被害が発生するおそれがあります。加えて、屋外に設置されたプロパンガスボンベについては、</a:t>
                      </a:r>
                      <a:r>
                        <a:rPr lang="en-US" altLang="ja-JP" sz="1200" dirty="0"/>
                        <a:t>1</a:t>
                      </a:r>
                      <a:r>
                        <a:rPr lang="ja-JP" altLang="en-US" sz="1200" dirty="0"/>
                        <a:t>か所のみの固定となっており、転倒や破損のおそれがあります。</a:t>
                      </a:r>
                      <a:endParaRPr lang="en-US" altLang="ja-JP" sz="1200" dirty="0"/>
                    </a:p>
                    <a:p>
                      <a:pPr marL="47625" marR="0" lvl="0" indent="0" algn="l" defTabSz="914400" rtl="0" eaLnBrk="1" fontAlgn="ctr" latinLnBrk="0" hangingPunct="1">
                        <a:lnSpc>
                          <a:spcPct val="100000"/>
                        </a:lnSpc>
                        <a:spcBef>
                          <a:spcPts val="0"/>
                        </a:spcBef>
                        <a:spcAft>
                          <a:spcPts val="0"/>
                        </a:spcAft>
                        <a:buClrTx/>
                        <a:buSzTx/>
                        <a:buFontTx/>
                        <a:buNone/>
                        <a:tabLst/>
                        <a:defRPr/>
                      </a:pPr>
                      <a:r>
                        <a:rPr lang="ja-JP" altLang="en-US" sz="1200" dirty="0"/>
                        <a:t>・風災に関する対応体制として、台風接近時の行動基準を定めたタイムラインマニュアルは策定されておらず、災害時の初動対応を判断する基準が明確ではありませんでした。風災を含む</a:t>
                      </a:r>
                      <a:r>
                        <a:rPr lang="en-US" altLang="ja-JP" sz="1200" dirty="0"/>
                        <a:t>BCP</a:t>
                      </a:r>
                      <a:r>
                        <a:rPr lang="ja-JP" altLang="en-US" sz="1200" dirty="0"/>
                        <a:t>（事業継続計画）も整備されておらず、操業中断時の対応方針や復旧手順は示されていませんでした。建物や設備に関する中長期修繕計画もなく、定期点検の記録や管理体制も確認されませんでした。台風時の点検対象や事前対応項目をまとめたチェックリストや対応マニュアルも整備されておらず、防災対応の手順が文書化されていませんでした。また、防災情報は主に天気予報や報道に依存しており、発災時に即時確認できる仕組みは導入されていませんでした。</a:t>
                      </a:r>
                      <a:endParaRPr lang="en-US" sz="1200" u="none" strike="noStrike" cap="none" spc="0" dirty="0">
                        <a:solidFill>
                          <a:srgbClr val="000000">
                            <a:alpha val="100000"/>
                          </a:srgbClr>
                        </a:solidFill>
                        <a:latin typeface="+mn-ea"/>
                        <a:ea typeface="+mn-ea"/>
                      </a:endParaRPr>
                    </a:p>
                  </a:txBody>
                  <a:tcPr marL="47625"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bl>
          </a:graphicData>
        </a:graphic>
      </p:graphicFrame>
      <p:sp>
        <p:nvSpPr>
          <p:cNvPr id="9" name="テキスト ボックス 8">
            <a:extLst>
              <a:ext uri="{FF2B5EF4-FFF2-40B4-BE49-F238E27FC236}">
                <a16:creationId xmlns:a16="http://schemas.microsoft.com/office/drawing/2014/main" id="{2AE0959F-4A3C-492C-ACD5-EDE093A30FC9}"/>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0" name="スライド番号プレースホルダー 5">
            <a:extLst>
              <a:ext uri="{FF2B5EF4-FFF2-40B4-BE49-F238E27FC236}">
                <a16:creationId xmlns:a16="http://schemas.microsoft.com/office/drawing/2014/main" id="{1E961611-45A6-478B-A74C-947A66FB7B98}"/>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5</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47650" y="361950"/>
          <a:ext cx="9591675" cy="6705600"/>
          <a:chOff x="247650" y="361950"/>
          <a:chExt cx="9591675"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1</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調査結果（リスクスコア）</a:t>
            </a:r>
          </a:p>
        </p:txBody>
      </p:sp>
      <p:sp>
        <p:nvSpPr>
          <p:cNvPr id="6" name="テキスト ボックス 5"/>
          <p:cNvSpPr txBox="1"/>
          <p:nvPr/>
        </p:nvSpPr>
        <p:spPr>
          <a:xfrm>
            <a:off x="247650" y="1295400"/>
            <a:ext cx="1085850" cy="36195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400" u="none" strike="noStrike" cap="none" spc="0">
                <a:solidFill>
                  <a:srgbClr val="000000">
                    <a:alpha val="100000"/>
                  </a:srgbClr>
                </a:solidFill>
                <a:latin typeface="游ゴシック"/>
              </a:rPr>
              <a:t>【風災】</a:t>
            </a:r>
          </a:p>
        </p:txBody>
      </p:sp>
      <p:graphicFrame>
        <p:nvGraphicFramePr>
          <p:cNvPr id="7" name="表 6"/>
          <p:cNvGraphicFramePr>
            <a:graphicFrameLocks noGrp="1"/>
          </p:cNvGraphicFramePr>
          <p:nvPr>
            <p:extLst>
              <p:ext uri="{D42A27DB-BD31-4B8C-83A1-F6EECF244321}">
                <p14:modId xmlns:p14="http://schemas.microsoft.com/office/powerpoint/2010/main" val="4294365405"/>
              </p:ext>
            </p:extLst>
          </p:nvPr>
        </p:nvGraphicFramePr>
        <p:xfrm>
          <a:off x="361950" y="1657350"/>
          <a:ext cx="9229725" cy="647700"/>
        </p:xfrm>
        <a:graphic>
          <a:graphicData uri="http://schemas.openxmlformats.org/drawingml/2006/table">
            <a:tbl>
              <a:tblPr firstRow="1" bandRow="1"/>
              <a:tblGrid>
                <a:gridCol w="9229725">
                  <a:extLst>
                    <a:ext uri="{9D8B030D-6E8A-4147-A177-3AD203B41FA5}">
                      <a16:colId xmlns:a16="http://schemas.microsoft.com/office/drawing/2014/main" val="20000"/>
                    </a:ext>
                  </a:extLst>
                </a:gridCol>
              </a:tblGrid>
              <a:tr h="323850">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ハザード　※「高いスコア」＝「リスクが大きい」</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0"/>
                  </a:ext>
                </a:extLst>
              </a:tr>
              <a:tr h="323850">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100/100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3099449365"/>
              </p:ext>
            </p:extLst>
          </p:nvPr>
        </p:nvGraphicFramePr>
        <p:xfrm>
          <a:off x="361950" y="2419350"/>
          <a:ext cx="9229728" cy="1295400"/>
        </p:xfrm>
        <a:graphic>
          <a:graphicData uri="http://schemas.openxmlformats.org/drawingml/2006/table">
            <a:tbl>
              <a:tblPr firstRow="1" bandRow="1"/>
              <a:tblGrid>
                <a:gridCol w="1538288">
                  <a:extLst>
                    <a:ext uri="{9D8B030D-6E8A-4147-A177-3AD203B41FA5}">
                      <a16:colId xmlns:a16="http://schemas.microsoft.com/office/drawing/2014/main" val="20000"/>
                    </a:ext>
                  </a:extLst>
                </a:gridCol>
                <a:gridCol w="1538288">
                  <a:extLst>
                    <a:ext uri="{9D8B030D-6E8A-4147-A177-3AD203B41FA5}">
                      <a16:colId xmlns:a16="http://schemas.microsoft.com/office/drawing/2014/main" val="20001"/>
                    </a:ext>
                  </a:extLst>
                </a:gridCol>
                <a:gridCol w="1538288">
                  <a:extLst>
                    <a:ext uri="{9D8B030D-6E8A-4147-A177-3AD203B41FA5}">
                      <a16:colId xmlns:a16="http://schemas.microsoft.com/office/drawing/2014/main" val="20002"/>
                    </a:ext>
                  </a:extLst>
                </a:gridCol>
                <a:gridCol w="1538288">
                  <a:extLst>
                    <a:ext uri="{9D8B030D-6E8A-4147-A177-3AD203B41FA5}">
                      <a16:colId xmlns:a16="http://schemas.microsoft.com/office/drawing/2014/main" val="20003"/>
                    </a:ext>
                  </a:extLst>
                </a:gridCol>
                <a:gridCol w="1538288">
                  <a:extLst>
                    <a:ext uri="{9D8B030D-6E8A-4147-A177-3AD203B41FA5}">
                      <a16:colId xmlns:a16="http://schemas.microsoft.com/office/drawing/2014/main" val="20004"/>
                    </a:ext>
                  </a:extLst>
                </a:gridCol>
                <a:gridCol w="1538288">
                  <a:extLst>
                    <a:ext uri="{9D8B030D-6E8A-4147-A177-3AD203B41FA5}">
                      <a16:colId xmlns:a16="http://schemas.microsoft.com/office/drawing/2014/main" val="20005"/>
                    </a:ext>
                  </a:extLst>
                </a:gridCol>
              </a:tblGrid>
              <a:tr h="323850">
                <a:tc gridSpan="6">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リスクコントロール（対策）　※「高いスコア」＝「管理・対策レベルが高い」</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647700">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施設・建物</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生産設備
重要資産</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ユーティリティ</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二次災害対策</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防災計画等</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tc>
                  <a:txBody>
                    <a:bodyPr/>
                    <a:lstStyle/>
                    <a:p>
                      <a:pPr marL="0" marR="0" lvl="0" indent="0" algn="ctr" rtl="0" fontAlgn="ctr">
                        <a:lnSpc>
                          <a:spcPct val="100000"/>
                        </a:lnSpc>
                        <a:spcBef>
                          <a:spcPts val="0"/>
                        </a:spcBef>
                        <a:spcAft>
                          <a:spcPts val="0"/>
                        </a:spcAft>
                      </a:pPr>
                      <a:r>
                        <a:rPr lang="en-US" sz="1400" b="1" u="none" strike="noStrike" cap="none" spc="0">
                          <a:solidFill>
                            <a:srgbClr val="000000">
                              <a:alpha val="100000"/>
                            </a:srgbClr>
                          </a:solidFill>
                          <a:latin typeface="游ゴシック"/>
                        </a:rPr>
                        <a:t>人命安全</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6DCDA">
                        <a:alpha val="100000"/>
                      </a:srgbClr>
                    </a:solidFill>
                  </a:tcPr>
                </a:tc>
                <a:extLst>
                  <a:ext uri="{0D108BD9-81ED-4DB2-BD59-A6C34878D82A}">
                    <a16:rowId xmlns:a16="http://schemas.microsoft.com/office/drawing/2014/main" val="10001"/>
                  </a:ext>
                </a:extLst>
              </a:tr>
              <a:tr h="323850">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74/100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75/100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65/100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400" u="none" strike="noStrike" cap="none" spc="0" dirty="0">
                          <a:solidFill>
                            <a:srgbClr val="000000">
                              <a:alpha val="100000"/>
                            </a:srgbClr>
                          </a:solidFill>
                          <a:latin typeface="游ゴシック"/>
                        </a:rPr>
                        <a:t>75/100</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bl>
          </a:graphicData>
        </a:graphic>
      </p:graphicFrame>
      <p:sp>
        <p:nvSpPr>
          <p:cNvPr id="10" name="テキスト ボックス 9">
            <a:extLst>
              <a:ext uri="{FF2B5EF4-FFF2-40B4-BE49-F238E27FC236}">
                <a16:creationId xmlns:a16="http://schemas.microsoft.com/office/drawing/2014/main" id="{E5800FD2-0813-4BC6-A0FB-7CC4B575EECE}"/>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11" name="スライド番号プレースホルダー 5">
            <a:extLst>
              <a:ext uri="{FF2B5EF4-FFF2-40B4-BE49-F238E27FC236}">
                <a16:creationId xmlns:a16="http://schemas.microsoft.com/office/drawing/2014/main" id="{44CFC2A8-52A1-4C7A-8B89-2FF172C014CF}"/>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6</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944100" cy="6886575"/>
          <a:chOff x="0" y="0"/>
          <a:chExt cx="9944100" cy="6886575"/>
        </a:xfrm>
      </p:grpSpPr>
      <p:pic>
        <p:nvPicPr>
          <p:cNvPr id="2" name="Image File3ad75565-909f-49de-a1e6-ef23dff51d06" descr="Image File"/>
          <p:cNvPicPr>
            <a:picLocks noChangeAspect="1"/>
          </p:cNvPicPr>
          <p:nvPr/>
        </p:nvPicPr>
        <p:blipFill>
          <a:blip r:embed="rId2"/>
          <a:stretch>
            <a:fillRect/>
          </a:stretch>
        </p:blipFill>
        <p:spPr>
          <a:xfrm>
            <a:off x="0" y="0"/>
            <a:ext cx="9944100" cy="6886575"/>
          </a:xfrm>
          <a:prstGeom prst="rect">
            <a:avLst/>
          </a:prstGeom>
          <a:noFill/>
        </p:spPr>
      </p:pic>
      <p:sp>
        <p:nvSpPr>
          <p:cNvPr id="3" name="テキスト ボックス 2"/>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4" name="テキスト ボックス 3"/>
          <p:cNvSpPr txBox="1"/>
          <p:nvPr/>
        </p:nvSpPr>
        <p:spPr>
          <a:xfrm>
            <a:off x="723900" y="723900"/>
            <a:ext cx="1447800" cy="1447800"/>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8000" u="none" strike="noStrike" cap="none" spc="0">
                <a:solidFill>
                  <a:srgbClr val="FFFFFF">
                    <a:alpha val="100000"/>
                  </a:srgbClr>
                </a:solidFill>
                <a:latin typeface="游ゴシック"/>
              </a:rPr>
              <a:t>2</a:t>
            </a:r>
          </a:p>
        </p:txBody>
      </p:sp>
      <p:sp>
        <p:nvSpPr>
          <p:cNvPr id="5" name="テキスト ボックス 4"/>
          <p:cNvSpPr txBox="1"/>
          <p:nvPr/>
        </p:nvSpPr>
        <p:spPr>
          <a:xfrm>
            <a:off x="1352550" y="2933700"/>
            <a:ext cx="7239000" cy="1009650"/>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b="1" u="none" strike="noStrike" cap="none" spc="0">
                <a:solidFill>
                  <a:srgbClr val="000000">
                    <a:alpha val="100000"/>
                  </a:srgbClr>
                </a:solidFill>
                <a:latin typeface="游ゴシック"/>
              </a:rPr>
              <a:t>敷地概要</a:t>
            </a:r>
          </a:p>
        </p:txBody>
      </p:sp>
      <p:sp>
        <p:nvSpPr>
          <p:cNvPr id="8" name="テキスト ボックス 7">
            <a:extLst>
              <a:ext uri="{FF2B5EF4-FFF2-40B4-BE49-F238E27FC236}">
                <a16:creationId xmlns:a16="http://schemas.microsoft.com/office/drawing/2014/main" id="{E489D36E-94D7-4785-AD27-ACE3C3FDE3ED}"/>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9D99F6F6-2FBB-4CDF-95B7-933D6AF8C0A0}"/>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7</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pic>
        <p:nvPicPr>
          <p:cNvPr id="17" name="図 16">
            <a:extLst>
              <a:ext uri="{FF2B5EF4-FFF2-40B4-BE49-F238E27FC236}">
                <a16:creationId xmlns:a16="http://schemas.microsoft.com/office/drawing/2014/main" id="{2582D142-0B14-4D09-86A3-6E1E2C9FFD14}"/>
              </a:ext>
            </a:extLst>
          </p:cNvPr>
          <p:cNvPicPr>
            <a:picLocks noChangeAspect="1"/>
          </p:cNvPicPr>
          <p:nvPr/>
        </p:nvPicPr>
        <p:blipFill rotWithShape="1">
          <a:blip r:embed="rId2"/>
          <a:srcRect l="28906" t="29068" r="9994" b="3965"/>
          <a:stretch/>
        </p:blipFill>
        <p:spPr>
          <a:xfrm>
            <a:off x="917377" y="1265910"/>
            <a:ext cx="7824415" cy="4821480"/>
          </a:xfrm>
          <a:prstGeom prst="rect">
            <a:avLst/>
          </a:prstGeom>
        </p:spPr>
      </p:pic>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2</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構内レイアウト</a:t>
            </a:r>
          </a:p>
        </p:txBody>
      </p:sp>
      <p:sp>
        <p:nvSpPr>
          <p:cNvPr id="7" name="テキスト ボックス 6"/>
          <p:cNvSpPr txBox="1"/>
          <p:nvPr/>
        </p:nvSpPr>
        <p:spPr>
          <a:xfrm>
            <a:off x="1628775" y="6162675"/>
            <a:ext cx="6781800" cy="276225"/>
          </a:xfrm>
          <a:prstGeom prst="rect">
            <a:avLst/>
          </a:prstGeom>
          <a:no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構内建物配置図</a:t>
            </a:r>
            <a:r>
              <a:rPr lang="en-US" sz="1200" u="none" strike="noStrike" cap="none" spc="0" dirty="0">
                <a:solidFill>
                  <a:srgbClr val="000000">
                    <a:alpha val="100000"/>
                  </a:srgbClr>
                </a:solidFill>
                <a:latin typeface="游ゴシック"/>
              </a:rPr>
              <a:t>（</a:t>
            </a:r>
            <a:r>
              <a:rPr lang="ja-JP" altLang="en-US" sz="1200" u="none" strike="noStrike" cap="none" spc="0" dirty="0">
                <a:solidFill>
                  <a:srgbClr val="000000">
                    <a:alpha val="100000"/>
                  </a:srgbClr>
                </a:solidFill>
                <a:latin typeface="游ゴシック"/>
              </a:rPr>
              <a:t>地理院地図に弊社にて一部加筆</a:t>
            </a:r>
            <a:r>
              <a:rPr lang="en-US" sz="1200" u="none" strike="noStrike" cap="none" spc="0" dirty="0">
                <a:solidFill>
                  <a:srgbClr val="000000">
                    <a:alpha val="100000"/>
                  </a:srgbClr>
                </a:solidFill>
                <a:latin typeface="游ゴシック"/>
              </a:rPr>
              <a:t>）</a:t>
            </a:r>
          </a:p>
        </p:txBody>
      </p:sp>
      <p:sp>
        <p:nvSpPr>
          <p:cNvPr id="12" name="テキスト ボックス 11">
            <a:extLst>
              <a:ext uri="{FF2B5EF4-FFF2-40B4-BE49-F238E27FC236}">
                <a16:creationId xmlns:a16="http://schemas.microsoft.com/office/drawing/2014/main" id="{72520B44-3223-4F5D-82EB-B89E893F95C7}"/>
              </a:ext>
            </a:extLst>
          </p:cNvPr>
          <p:cNvSpPr txBox="1"/>
          <p:nvPr/>
        </p:nvSpPr>
        <p:spPr>
          <a:xfrm>
            <a:off x="5425461" y="4937455"/>
            <a:ext cx="1436612" cy="276999"/>
          </a:xfrm>
          <a:prstGeom prst="rect">
            <a:avLst/>
          </a:prstGeom>
          <a:solidFill>
            <a:schemeClr val="bg1"/>
          </a:solidFill>
          <a:ln>
            <a:solidFill>
              <a:schemeClr val="tx1"/>
            </a:solidFill>
          </a:ln>
        </p:spPr>
        <p:txBody>
          <a:bodyPr wrap="none" rtlCol="0">
            <a:spAutoFit/>
          </a:bodyPr>
          <a:lstStyle/>
          <a:p>
            <a:r>
              <a:rPr kumimoji="1" lang="en-US" altLang="ja-JP" sz="1200" dirty="0"/>
              <a:t>MIZUMORI</a:t>
            </a:r>
            <a:r>
              <a:rPr kumimoji="1" lang="ja-JP" altLang="en-US" sz="1200" dirty="0"/>
              <a:t>館</a:t>
            </a:r>
            <a:r>
              <a:rPr kumimoji="1" lang="en-US" altLang="ja-JP" sz="1200" dirty="0"/>
              <a:t>(</a:t>
            </a:r>
            <a:r>
              <a:rPr kumimoji="1" lang="ja-JP" altLang="en-US" sz="1200" dirty="0"/>
              <a:t>新館</a:t>
            </a:r>
            <a:r>
              <a:rPr kumimoji="1" lang="en-US" altLang="ja-JP" sz="1200" dirty="0"/>
              <a:t>)</a:t>
            </a:r>
            <a:endParaRPr kumimoji="1" lang="ja-JP" altLang="en-US" sz="1200" dirty="0"/>
          </a:p>
        </p:txBody>
      </p:sp>
      <p:sp>
        <p:nvSpPr>
          <p:cNvPr id="13" name="テキスト ボックス 12">
            <a:extLst>
              <a:ext uri="{FF2B5EF4-FFF2-40B4-BE49-F238E27FC236}">
                <a16:creationId xmlns:a16="http://schemas.microsoft.com/office/drawing/2014/main" id="{891E2320-2C73-4663-B88D-025F11DE9B3E}"/>
              </a:ext>
            </a:extLst>
          </p:cNvPr>
          <p:cNvSpPr txBox="1"/>
          <p:nvPr/>
        </p:nvSpPr>
        <p:spPr>
          <a:xfrm>
            <a:off x="5548482" y="2873172"/>
            <a:ext cx="1354858" cy="276999"/>
          </a:xfrm>
          <a:prstGeom prst="rect">
            <a:avLst/>
          </a:prstGeom>
          <a:solidFill>
            <a:schemeClr val="bg1"/>
          </a:solidFill>
          <a:ln>
            <a:solidFill>
              <a:schemeClr val="tx1"/>
            </a:solidFill>
          </a:ln>
        </p:spPr>
        <p:txBody>
          <a:bodyPr wrap="none" rtlCol="0">
            <a:spAutoFit/>
          </a:bodyPr>
          <a:lstStyle/>
          <a:p>
            <a:r>
              <a:rPr kumimoji="1" lang="en-US" altLang="ja-JP" sz="1200" dirty="0"/>
              <a:t>UMISORA</a:t>
            </a:r>
            <a:r>
              <a:rPr kumimoji="1" lang="ja-JP" altLang="en-US" sz="1200" dirty="0"/>
              <a:t>館</a:t>
            </a:r>
            <a:r>
              <a:rPr kumimoji="1" lang="en-US" altLang="ja-JP" sz="1200" dirty="0"/>
              <a:t>(</a:t>
            </a:r>
            <a:r>
              <a:rPr kumimoji="1" lang="ja-JP" altLang="en-US" sz="1200" dirty="0"/>
              <a:t>本館</a:t>
            </a:r>
            <a:r>
              <a:rPr kumimoji="1" lang="en-US" altLang="ja-JP" sz="1200" dirty="0"/>
              <a:t>)</a:t>
            </a:r>
            <a:endParaRPr kumimoji="1" lang="ja-JP" altLang="en-US" sz="1200" dirty="0"/>
          </a:p>
        </p:txBody>
      </p:sp>
      <p:sp>
        <p:nvSpPr>
          <p:cNvPr id="14" name="テキスト ボックス 13">
            <a:extLst>
              <a:ext uri="{FF2B5EF4-FFF2-40B4-BE49-F238E27FC236}">
                <a16:creationId xmlns:a16="http://schemas.microsoft.com/office/drawing/2014/main" id="{1E9CFC54-9CC5-419B-AE03-9D8E298307A8}"/>
              </a:ext>
            </a:extLst>
          </p:cNvPr>
          <p:cNvSpPr txBox="1"/>
          <p:nvPr/>
        </p:nvSpPr>
        <p:spPr>
          <a:xfrm>
            <a:off x="2429545" y="2154872"/>
            <a:ext cx="800219" cy="276999"/>
          </a:xfrm>
          <a:prstGeom prst="rect">
            <a:avLst/>
          </a:prstGeom>
          <a:solidFill>
            <a:schemeClr val="bg1"/>
          </a:solidFill>
          <a:ln>
            <a:solidFill>
              <a:schemeClr val="tx1"/>
            </a:solidFill>
          </a:ln>
        </p:spPr>
        <p:txBody>
          <a:bodyPr wrap="none" rtlCol="0">
            <a:spAutoFit/>
          </a:bodyPr>
          <a:lstStyle/>
          <a:p>
            <a:r>
              <a:rPr kumimoji="1" lang="ja-JP" altLang="en-US" sz="1200" dirty="0"/>
              <a:t>波音日和</a:t>
            </a:r>
          </a:p>
        </p:txBody>
      </p:sp>
      <p:cxnSp>
        <p:nvCxnSpPr>
          <p:cNvPr id="16" name="直線コネクタ 15">
            <a:extLst>
              <a:ext uri="{FF2B5EF4-FFF2-40B4-BE49-F238E27FC236}">
                <a16:creationId xmlns:a16="http://schemas.microsoft.com/office/drawing/2014/main" id="{F816E772-79A0-42B3-B423-5913E92BA0F0}"/>
              </a:ext>
            </a:extLst>
          </p:cNvPr>
          <p:cNvCxnSpPr>
            <a:cxnSpLocks/>
            <a:stCxn id="12" idx="0"/>
          </p:cNvCxnSpPr>
          <p:nvPr/>
        </p:nvCxnSpPr>
        <p:spPr>
          <a:xfrm flipH="1" flipV="1">
            <a:off x="5353647" y="4582547"/>
            <a:ext cx="790120" cy="3549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A34C1F-9B17-4520-8356-E51C45AAE4CC}"/>
              </a:ext>
            </a:extLst>
          </p:cNvPr>
          <p:cNvCxnSpPr>
            <a:cxnSpLocks/>
            <a:stCxn id="13" idx="2"/>
          </p:cNvCxnSpPr>
          <p:nvPr/>
        </p:nvCxnSpPr>
        <p:spPr>
          <a:xfrm flipH="1">
            <a:off x="5425462" y="3150171"/>
            <a:ext cx="800449" cy="1800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45C4149-8C56-40C3-A54A-9808E603EAAF}"/>
              </a:ext>
            </a:extLst>
          </p:cNvPr>
          <p:cNvCxnSpPr>
            <a:cxnSpLocks/>
            <a:endCxn id="20" idx="2"/>
          </p:cNvCxnSpPr>
          <p:nvPr/>
        </p:nvCxnSpPr>
        <p:spPr>
          <a:xfrm>
            <a:off x="3195439" y="2431871"/>
            <a:ext cx="671711" cy="2827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フリーフォーム: 図形 19">
            <a:extLst>
              <a:ext uri="{FF2B5EF4-FFF2-40B4-BE49-F238E27FC236}">
                <a16:creationId xmlns:a16="http://schemas.microsoft.com/office/drawing/2014/main" id="{06A073F0-EB7D-462B-B66D-5235B7BAFEC1}"/>
              </a:ext>
            </a:extLst>
          </p:cNvPr>
          <p:cNvSpPr/>
          <p:nvPr/>
        </p:nvSpPr>
        <p:spPr>
          <a:xfrm>
            <a:off x="3381375" y="2714625"/>
            <a:ext cx="1204913" cy="523875"/>
          </a:xfrm>
          <a:custGeom>
            <a:avLst/>
            <a:gdLst>
              <a:gd name="connsiteX0" fmla="*/ 0 w 1204913"/>
              <a:gd name="connsiteY0" fmla="*/ 114300 h 523875"/>
              <a:gd name="connsiteX1" fmla="*/ 238125 w 1204913"/>
              <a:gd name="connsiteY1" fmla="*/ 28575 h 523875"/>
              <a:gd name="connsiteX2" fmla="*/ 485775 w 1204913"/>
              <a:gd name="connsiteY2" fmla="*/ 0 h 523875"/>
              <a:gd name="connsiteX3" fmla="*/ 673894 w 1204913"/>
              <a:gd name="connsiteY3" fmla="*/ 30956 h 523875"/>
              <a:gd name="connsiteX4" fmla="*/ 900113 w 1204913"/>
              <a:gd name="connsiteY4" fmla="*/ 126206 h 523875"/>
              <a:gd name="connsiteX5" fmla="*/ 1057275 w 1204913"/>
              <a:gd name="connsiteY5" fmla="*/ 228600 h 523875"/>
              <a:gd name="connsiteX6" fmla="*/ 1204913 w 1204913"/>
              <a:gd name="connsiteY6" fmla="*/ 435769 h 523875"/>
              <a:gd name="connsiteX7" fmla="*/ 1021556 w 1204913"/>
              <a:gd name="connsiteY7" fmla="*/ 523875 h 523875"/>
              <a:gd name="connsiteX8" fmla="*/ 873919 w 1204913"/>
              <a:gd name="connsiteY8" fmla="*/ 359569 h 523875"/>
              <a:gd name="connsiteX9" fmla="*/ 795338 w 1204913"/>
              <a:gd name="connsiteY9" fmla="*/ 278606 h 523875"/>
              <a:gd name="connsiteX10" fmla="*/ 597694 w 1204913"/>
              <a:gd name="connsiteY10" fmla="*/ 214313 h 523875"/>
              <a:gd name="connsiteX11" fmla="*/ 423863 w 1204913"/>
              <a:gd name="connsiteY11" fmla="*/ 176213 h 523875"/>
              <a:gd name="connsiteX12" fmla="*/ 261938 w 1204913"/>
              <a:gd name="connsiteY12" fmla="*/ 192881 h 523875"/>
              <a:gd name="connsiteX13" fmla="*/ 92869 w 1204913"/>
              <a:gd name="connsiteY13" fmla="*/ 269081 h 523875"/>
              <a:gd name="connsiteX14" fmla="*/ 0 w 1204913"/>
              <a:gd name="connsiteY14" fmla="*/ 11430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4913" h="523875">
                <a:moveTo>
                  <a:pt x="0" y="114300"/>
                </a:moveTo>
                <a:lnTo>
                  <a:pt x="238125" y="28575"/>
                </a:lnTo>
                <a:lnTo>
                  <a:pt x="485775" y="0"/>
                </a:lnTo>
                <a:lnTo>
                  <a:pt x="673894" y="30956"/>
                </a:lnTo>
                <a:lnTo>
                  <a:pt x="900113" y="126206"/>
                </a:lnTo>
                <a:lnTo>
                  <a:pt x="1057275" y="228600"/>
                </a:lnTo>
                <a:lnTo>
                  <a:pt x="1204913" y="435769"/>
                </a:lnTo>
                <a:lnTo>
                  <a:pt x="1021556" y="523875"/>
                </a:lnTo>
                <a:lnTo>
                  <a:pt x="873919" y="359569"/>
                </a:lnTo>
                <a:lnTo>
                  <a:pt x="795338" y="278606"/>
                </a:lnTo>
                <a:lnTo>
                  <a:pt x="597694" y="214313"/>
                </a:lnTo>
                <a:lnTo>
                  <a:pt x="423863" y="176213"/>
                </a:lnTo>
                <a:lnTo>
                  <a:pt x="261938" y="192881"/>
                </a:lnTo>
                <a:lnTo>
                  <a:pt x="92869" y="269081"/>
                </a:lnTo>
                <a:lnTo>
                  <a:pt x="0" y="11430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0A02ACF3-DE77-45B9-A1CF-3C843005E9D5}"/>
              </a:ext>
            </a:extLst>
          </p:cNvPr>
          <p:cNvSpPr/>
          <p:nvPr/>
        </p:nvSpPr>
        <p:spPr>
          <a:xfrm>
            <a:off x="4927600" y="3241675"/>
            <a:ext cx="777875" cy="1095375"/>
          </a:xfrm>
          <a:custGeom>
            <a:avLst/>
            <a:gdLst>
              <a:gd name="connsiteX0" fmla="*/ 358775 w 777875"/>
              <a:gd name="connsiteY0" fmla="*/ 0 h 1095375"/>
              <a:gd name="connsiteX1" fmla="*/ 565150 w 777875"/>
              <a:gd name="connsiteY1" fmla="*/ 149225 h 1095375"/>
              <a:gd name="connsiteX2" fmla="*/ 444500 w 777875"/>
              <a:gd name="connsiteY2" fmla="*/ 295275 h 1095375"/>
              <a:gd name="connsiteX3" fmla="*/ 549275 w 777875"/>
              <a:gd name="connsiteY3" fmla="*/ 361950 h 1095375"/>
              <a:gd name="connsiteX4" fmla="*/ 514350 w 777875"/>
              <a:gd name="connsiteY4" fmla="*/ 393700 h 1095375"/>
              <a:gd name="connsiteX5" fmla="*/ 606425 w 777875"/>
              <a:gd name="connsiteY5" fmla="*/ 460375 h 1095375"/>
              <a:gd name="connsiteX6" fmla="*/ 514350 w 777875"/>
              <a:gd name="connsiteY6" fmla="*/ 587375 h 1095375"/>
              <a:gd name="connsiteX7" fmla="*/ 422275 w 777875"/>
              <a:gd name="connsiteY7" fmla="*/ 523875 h 1095375"/>
              <a:gd name="connsiteX8" fmla="*/ 393700 w 777875"/>
              <a:gd name="connsiteY8" fmla="*/ 577850 h 1095375"/>
              <a:gd name="connsiteX9" fmla="*/ 777875 w 777875"/>
              <a:gd name="connsiteY9" fmla="*/ 895350 h 1095375"/>
              <a:gd name="connsiteX10" fmla="*/ 650875 w 777875"/>
              <a:gd name="connsiteY10" fmla="*/ 1095375 h 1095375"/>
              <a:gd name="connsiteX11" fmla="*/ 15875 w 777875"/>
              <a:gd name="connsiteY11" fmla="*/ 615950 h 1095375"/>
              <a:gd name="connsiteX12" fmla="*/ 0 w 777875"/>
              <a:gd name="connsiteY12" fmla="*/ 488950 h 1095375"/>
              <a:gd name="connsiteX13" fmla="*/ 358775 w 777875"/>
              <a:gd name="connsiteY13"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7875" h="1095375">
                <a:moveTo>
                  <a:pt x="358775" y="0"/>
                </a:moveTo>
                <a:lnTo>
                  <a:pt x="565150" y="149225"/>
                </a:lnTo>
                <a:lnTo>
                  <a:pt x="444500" y="295275"/>
                </a:lnTo>
                <a:lnTo>
                  <a:pt x="549275" y="361950"/>
                </a:lnTo>
                <a:lnTo>
                  <a:pt x="514350" y="393700"/>
                </a:lnTo>
                <a:lnTo>
                  <a:pt x="606425" y="460375"/>
                </a:lnTo>
                <a:lnTo>
                  <a:pt x="514350" y="587375"/>
                </a:lnTo>
                <a:lnTo>
                  <a:pt x="422275" y="523875"/>
                </a:lnTo>
                <a:lnTo>
                  <a:pt x="393700" y="577850"/>
                </a:lnTo>
                <a:lnTo>
                  <a:pt x="777875" y="895350"/>
                </a:lnTo>
                <a:lnTo>
                  <a:pt x="650875" y="1095375"/>
                </a:lnTo>
                <a:lnTo>
                  <a:pt x="15875" y="615950"/>
                </a:lnTo>
                <a:lnTo>
                  <a:pt x="0" y="488950"/>
                </a:lnTo>
                <a:lnTo>
                  <a:pt x="358775"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14709612-5DA3-4022-93B4-54C4AA8A866D}"/>
              </a:ext>
            </a:extLst>
          </p:cNvPr>
          <p:cNvSpPr/>
          <p:nvPr/>
        </p:nvSpPr>
        <p:spPr>
          <a:xfrm>
            <a:off x="3711575" y="3311525"/>
            <a:ext cx="1743075" cy="1428750"/>
          </a:xfrm>
          <a:custGeom>
            <a:avLst/>
            <a:gdLst>
              <a:gd name="connsiteX0" fmla="*/ 320675 w 1743075"/>
              <a:gd name="connsiteY0" fmla="*/ 0 h 1428750"/>
              <a:gd name="connsiteX1" fmla="*/ 1743075 w 1743075"/>
              <a:gd name="connsiteY1" fmla="*/ 1089025 h 1428750"/>
              <a:gd name="connsiteX2" fmla="*/ 1504950 w 1743075"/>
              <a:gd name="connsiteY2" fmla="*/ 1428750 h 1428750"/>
              <a:gd name="connsiteX3" fmla="*/ 0 w 1743075"/>
              <a:gd name="connsiteY3" fmla="*/ 339725 h 1428750"/>
              <a:gd name="connsiteX4" fmla="*/ 320675 w 1743075"/>
              <a:gd name="connsiteY4" fmla="*/ 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75" h="1428750">
                <a:moveTo>
                  <a:pt x="320675" y="0"/>
                </a:moveTo>
                <a:lnTo>
                  <a:pt x="1743075" y="1089025"/>
                </a:lnTo>
                <a:lnTo>
                  <a:pt x="1504950" y="1428750"/>
                </a:lnTo>
                <a:lnTo>
                  <a:pt x="0" y="339725"/>
                </a:lnTo>
                <a:lnTo>
                  <a:pt x="320675"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図形 24">
            <a:extLst>
              <a:ext uri="{FF2B5EF4-FFF2-40B4-BE49-F238E27FC236}">
                <a16:creationId xmlns:a16="http://schemas.microsoft.com/office/drawing/2014/main" id="{565CB78F-5511-4551-BD3F-5606D0AE1F12}"/>
              </a:ext>
            </a:extLst>
          </p:cNvPr>
          <p:cNvSpPr/>
          <p:nvPr/>
        </p:nvSpPr>
        <p:spPr>
          <a:xfrm>
            <a:off x="4324350" y="4324350"/>
            <a:ext cx="615950" cy="527050"/>
          </a:xfrm>
          <a:custGeom>
            <a:avLst/>
            <a:gdLst>
              <a:gd name="connsiteX0" fmla="*/ 101600 w 615950"/>
              <a:gd name="connsiteY0" fmla="*/ 0 h 527050"/>
              <a:gd name="connsiteX1" fmla="*/ 615950 w 615950"/>
              <a:gd name="connsiteY1" fmla="*/ 358775 h 527050"/>
              <a:gd name="connsiteX2" fmla="*/ 476250 w 615950"/>
              <a:gd name="connsiteY2" fmla="*/ 527050 h 527050"/>
              <a:gd name="connsiteX3" fmla="*/ 0 w 615950"/>
              <a:gd name="connsiteY3" fmla="*/ 180975 h 527050"/>
              <a:gd name="connsiteX4" fmla="*/ 101600 w 615950"/>
              <a:gd name="connsiteY4" fmla="*/ 0 h 52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950" h="527050">
                <a:moveTo>
                  <a:pt x="101600" y="0"/>
                </a:moveTo>
                <a:lnTo>
                  <a:pt x="615950" y="358775"/>
                </a:lnTo>
                <a:lnTo>
                  <a:pt x="476250" y="527050"/>
                </a:lnTo>
                <a:lnTo>
                  <a:pt x="0" y="180975"/>
                </a:lnTo>
                <a:lnTo>
                  <a:pt x="101600"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368AE176-863C-461B-8400-4A91E6DE9FA2}"/>
              </a:ext>
            </a:extLst>
          </p:cNvPr>
          <p:cNvSpPr txBox="1"/>
          <p:nvPr/>
        </p:nvSpPr>
        <p:spPr>
          <a:xfrm>
            <a:off x="3852429" y="4947665"/>
            <a:ext cx="800219" cy="276999"/>
          </a:xfrm>
          <a:prstGeom prst="rect">
            <a:avLst/>
          </a:prstGeom>
          <a:solidFill>
            <a:schemeClr val="bg1"/>
          </a:solidFill>
          <a:ln>
            <a:solidFill>
              <a:schemeClr val="tx1"/>
            </a:solidFill>
          </a:ln>
        </p:spPr>
        <p:txBody>
          <a:bodyPr wrap="none" rtlCol="0">
            <a:spAutoFit/>
          </a:bodyPr>
          <a:lstStyle/>
          <a:p>
            <a:r>
              <a:rPr kumimoji="1" lang="ja-JP" altLang="en-US" sz="1200" dirty="0"/>
              <a:t>従業員寮</a:t>
            </a:r>
          </a:p>
        </p:txBody>
      </p:sp>
      <p:cxnSp>
        <p:nvCxnSpPr>
          <p:cNvPr id="27" name="直線コネクタ 26">
            <a:extLst>
              <a:ext uri="{FF2B5EF4-FFF2-40B4-BE49-F238E27FC236}">
                <a16:creationId xmlns:a16="http://schemas.microsoft.com/office/drawing/2014/main" id="{01FFEACA-5887-4F37-999B-776C90C0BD56}"/>
              </a:ext>
            </a:extLst>
          </p:cNvPr>
          <p:cNvCxnSpPr>
            <a:cxnSpLocks/>
            <a:stCxn id="26" idx="0"/>
          </p:cNvCxnSpPr>
          <p:nvPr/>
        </p:nvCxnSpPr>
        <p:spPr>
          <a:xfrm flipV="1">
            <a:off x="4252539" y="4687215"/>
            <a:ext cx="289562" cy="2604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フリーフォーム: 図形 29">
            <a:extLst>
              <a:ext uri="{FF2B5EF4-FFF2-40B4-BE49-F238E27FC236}">
                <a16:creationId xmlns:a16="http://schemas.microsoft.com/office/drawing/2014/main" id="{1EFF8BCE-E662-4746-8CBD-AC0530D523BF}"/>
              </a:ext>
            </a:extLst>
          </p:cNvPr>
          <p:cNvSpPr/>
          <p:nvPr/>
        </p:nvSpPr>
        <p:spPr>
          <a:xfrm>
            <a:off x="4867275" y="4736306"/>
            <a:ext cx="257175" cy="233363"/>
          </a:xfrm>
          <a:custGeom>
            <a:avLst/>
            <a:gdLst>
              <a:gd name="connsiteX0" fmla="*/ 102394 w 257175"/>
              <a:gd name="connsiteY0" fmla="*/ 0 h 233363"/>
              <a:gd name="connsiteX1" fmla="*/ 257175 w 257175"/>
              <a:gd name="connsiteY1" fmla="*/ 109538 h 233363"/>
              <a:gd name="connsiteX2" fmla="*/ 157163 w 257175"/>
              <a:gd name="connsiteY2" fmla="*/ 233363 h 233363"/>
              <a:gd name="connsiteX3" fmla="*/ 0 w 257175"/>
              <a:gd name="connsiteY3" fmla="*/ 135732 h 233363"/>
              <a:gd name="connsiteX4" fmla="*/ 102394 w 257175"/>
              <a:gd name="connsiteY4" fmla="*/ 0 h 23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33363">
                <a:moveTo>
                  <a:pt x="102394" y="0"/>
                </a:moveTo>
                <a:lnTo>
                  <a:pt x="257175" y="109538"/>
                </a:lnTo>
                <a:lnTo>
                  <a:pt x="157163" y="233363"/>
                </a:lnTo>
                <a:lnTo>
                  <a:pt x="0" y="135732"/>
                </a:lnTo>
                <a:lnTo>
                  <a:pt x="102394"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リーフォーム: 図形 30">
            <a:extLst>
              <a:ext uri="{FF2B5EF4-FFF2-40B4-BE49-F238E27FC236}">
                <a16:creationId xmlns:a16="http://schemas.microsoft.com/office/drawing/2014/main" id="{AF501138-B6A0-40F0-8AD2-A8A964A81B36}"/>
              </a:ext>
            </a:extLst>
          </p:cNvPr>
          <p:cNvSpPr/>
          <p:nvPr/>
        </p:nvSpPr>
        <p:spPr>
          <a:xfrm>
            <a:off x="3936206" y="4079081"/>
            <a:ext cx="395288" cy="357188"/>
          </a:xfrm>
          <a:custGeom>
            <a:avLst/>
            <a:gdLst>
              <a:gd name="connsiteX0" fmla="*/ 154782 w 395288"/>
              <a:gd name="connsiteY0" fmla="*/ 0 h 357188"/>
              <a:gd name="connsiteX1" fmla="*/ 395288 w 395288"/>
              <a:gd name="connsiteY1" fmla="*/ 183357 h 357188"/>
              <a:gd name="connsiteX2" fmla="*/ 259557 w 395288"/>
              <a:gd name="connsiteY2" fmla="*/ 357188 h 357188"/>
              <a:gd name="connsiteX3" fmla="*/ 0 w 395288"/>
              <a:gd name="connsiteY3" fmla="*/ 188119 h 357188"/>
              <a:gd name="connsiteX4" fmla="*/ 154782 w 395288"/>
              <a:gd name="connsiteY4" fmla="*/ 0 h 357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88" h="357188">
                <a:moveTo>
                  <a:pt x="154782" y="0"/>
                </a:moveTo>
                <a:lnTo>
                  <a:pt x="395288" y="183357"/>
                </a:lnTo>
                <a:lnTo>
                  <a:pt x="259557" y="357188"/>
                </a:lnTo>
                <a:lnTo>
                  <a:pt x="0" y="188119"/>
                </a:lnTo>
                <a:lnTo>
                  <a:pt x="154782"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EDFCE20-44A9-40C0-AF74-686DC604EDEF}"/>
              </a:ext>
            </a:extLst>
          </p:cNvPr>
          <p:cNvSpPr txBox="1"/>
          <p:nvPr/>
        </p:nvSpPr>
        <p:spPr>
          <a:xfrm>
            <a:off x="3377939" y="4606804"/>
            <a:ext cx="492443" cy="276999"/>
          </a:xfrm>
          <a:prstGeom prst="rect">
            <a:avLst/>
          </a:prstGeom>
          <a:solidFill>
            <a:schemeClr val="bg1"/>
          </a:solidFill>
          <a:ln>
            <a:solidFill>
              <a:schemeClr val="tx1"/>
            </a:solidFill>
          </a:ln>
        </p:spPr>
        <p:txBody>
          <a:bodyPr wrap="none" rtlCol="0">
            <a:spAutoFit/>
          </a:bodyPr>
          <a:lstStyle/>
          <a:p>
            <a:r>
              <a:rPr kumimoji="1" lang="ja-JP" altLang="en-US" sz="1200" dirty="0"/>
              <a:t>倉庫</a:t>
            </a:r>
          </a:p>
        </p:txBody>
      </p:sp>
      <p:cxnSp>
        <p:nvCxnSpPr>
          <p:cNvPr id="33" name="直線コネクタ 32">
            <a:extLst>
              <a:ext uri="{FF2B5EF4-FFF2-40B4-BE49-F238E27FC236}">
                <a16:creationId xmlns:a16="http://schemas.microsoft.com/office/drawing/2014/main" id="{188C8679-B0EE-4549-8987-776A32D40DAF}"/>
              </a:ext>
            </a:extLst>
          </p:cNvPr>
          <p:cNvCxnSpPr>
            <a:cxnSpLocks/>
            <a:stCxn id="32" idx="0"/>
          </p:cNvCxnSpPr>
          <p:nvPr/>
        </p:nvCxnSpPr>
        <p:spPr>
          <a:xfrm flipV="1">
            <a:off x="3624161" y="4346354"/>
            <a:ext cx="443450" cy="2604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F068738A-1857-4C27-84FD-4621FCA6B2D3}"/>
              </a:ext>
            </a:extLst>
          </p:cNvPr>
          <p:cNvSpPr txBox="1"/>
          <p:nvPr/>
        </p:nvSpPr>
        <p:spPr>
          <a:xfrm>
            <a:off x="4575830" y="5270846"/>
            <a:ext cx="800219" cy="276999"/>
          </a:xfrm>
          <a:prstGeom prst="rect">
            <a:avLst/>
          </a:prstGeom>
          <a:solidFill>
            <a:schemeClr val="bg1"/>
          </a:solidFill>
          <a:ln>
            <a:solidFill>
              <a:schemeClr val="tx1"/>
            </a:solidFill>
          </a:ln>
        </p:spPr>
        <p:txBody>
          <a:bodyPr wrap="none" rtlCol="0">
            <a:spAutoFit/>
          </a:bodyPr>
          <a:lstStyle/>
          <a:p>
            <a:r>
              <a:rPr kumimoji="1" lang="ja-JP" altLang="en-US" sz="1200" dirty="0"/>
              <a:t>用度倉庫</a:t>
            </a:r>
          </a:p>
        </p:txBody>
      </p:sp>
      <p:cxnSp>
        <p:nvCxnSpPr>
          <p:cNvPr id="35" name="直線コネクタ 34">
            <a:extLst>
              <a:ext uri="{FF2B5EF4-FFF2-40B4-BE49-F238E27FC236}">
                <a16:creationId xmlns:a16="http://schemas.microsoft.com/office/drawing/2014/main" id="{5B6FEBB5-9F13-41BB-BEAE-7D9EEB2BA2B2}"/>
              </a:ext>
            </a:extLst>
          </p:cNvPr>
          <p:cNvCxnSpPr>
            <a:cxnSpLocks/>
            <a:stCxn id="34" idx="0"/>
          </p:cNvCxnSpPr>
          <p:nvPr/>
        </p:nvCxnSpPr>
        <p:spPr>
          <a:xfrm flipH="1" flipV="1">
            <a:off x="4950604" y="4936292"/>
            <a:ext cx="25336" cy="3345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C89C729B-7D10-4451-B3A8-080AE881E13F}"/>
              </a:ext>
            </a:extLst>
          </p:cNvPr>
          <p:cNvPicPr>
            <a:picLocks noChangeAspect="1"/>
          </p:cNvPicPr>
          <p:nvPr/>
        </p:nvPicPr>
        <p:blipFill rotWithShape="1">
          <a:blip r:embed="rId3"/>
          <a:srcRect l="32626" t="27108" r="11695" b="6012"/>
          <a:stretch/>
        </p:blipFill>
        <p:spPr>
          <a:xfrm>
            <a:off x="6840078" y="1259705"/>
            <a:ext cx="1901714" cy="1284272"/>
          </a:xfrm>
          <a:prstGeom prst="rect">
            <a:avLst/>
          </a:prstGeom>
        </p:spPr>
      </p:pic>
      <p:sp>
        <p:nvSpPr>
          <p:cNvPr id="9" name="正方形/長方形 8">
            <a:extLst>
              <a:ext uri="{FF2B5EF4-FFF2-40B4-BE49-F238E27FC236}">
                <a16:creationId xmlns:a16="http://schemas.microsoft.com/office/drawing/2014/main" id="{D3E4C846-D73A-4C2D-AA79-FF3C0DB40324}"/>
              </a:ext>
            </a:extLst>
          </p:cNvPr>
          <p:cNvSpPr/>
          <p:nvPr/>
        </p:nvSpPr>
        <p:spPr>
          <a:xfrm>
            <a:off x="7830145" y="1504035"/>
            <a:ext cx="14401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BC11EF4B-DF9C-41A5-8930-CC261FA5919D}"/>
              </a:ext>
            </a:extLst>
          </p:cNvPr>
          <p:cNvSpPr txBox="1"/>
          <p:nvPr/>
        </p:nvSpPr>
        <p:spPr>
          <a:xfrm>
            <a:off x="8122944" y="1300445"/>
            <a:ext cx="595035" cy="215444"/>
          </a:xfrm>
          <a:prstGeom prst="rect">
            <a:avLst/>
          </a:prstGeom>
          <a:solidFill>
            <a:schemeClr val="bg1"/>
          </a:solidFill>
          <a:ln>
            <a:solidFill>
              <a:schemeClr val="tx1"/>
            </a:solidFill>
          </a:ln>
        </p:spPr>
        <p:txBody>
          <a:bodyPr wrap="none" rtlCol="0">
            <a:spAutoFit/>
          </a:bodyPr>
          <a:lstStyle/>
          <a:p>
            <a:r>
              <a:rPr kumimoji="1" lang="ja-JP" altLang="en-US" sz="800" dirty="0"/>
              <a:t>対象地域</a:t>
            </a:r>
          </a:p>
        </p:txBody>
      </p:sp>
      <p:cxnSp>
        <p:nvCxnSpPr>
          <p:cNvPr id="11" name="直線コネクタ 10">
            <a:extLst>
              <a:ext uri="{FF2B5EF4-FFF2-40B4-BE49-F238E27FC236}">
                <a16:creationId xmlns:a16="http://schemas.microsoft.com/office/drawing/2014/main" id="{6F004702-01B3-465A-8E67-1B2763B38588}"/>
              </a:ext>
            </a:extLst>
          </p:cNvPr>
          <p:cNvCxnSpPr>
            <a:cxnSpLocks/>
            <a:stCxn id="9" idx="0"/>
            <a:endCxn id="29" idx="1"/>
          </p:cNvCxnSpPr>
          <p:nvPr/>
        </p:nvCxnSpPr>
        <p:spPr>
          <a:xfrm flipV="1">
            <a:off x="7902153" y="1408167"/>
            <a:ext cx="220791" cy="958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27B3526-BD71-4A80-A954-DC36529531EB}"/>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38" name="スライド番号プレースホルダー 5">
            <a:extLst>
              <a:ext uri="{FF2B5EF4-FFF2-40B4-BE49-F238E27FC236}">
                <a16:creationId xmlns:a16="http://schemas.microsoft.com/office/drawing/2014/main" id="{E8007FD4-E8D7-4ED0-AD75-0E0EE824CDA0}"/>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8</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61950" y="361950"/>
          <a:ext cx="9582150" cy="6705600"/>
          <a:chOff x="361950" y="361950"/>
          <a:chExt cx="9582150" cy="6705600"/>
        </a:xfrm>
      </p:grpSpPr>
      <p:sp>
        <p:nvSpPr>
          <p:cNvPr id="2" name="テキスト ボックス 1"/>
          <p:cNvSpPr txBox="1"/>
          <p:nvPr/>
        </p:nvSpPr>
        <p:spPr>
          <a:xfrm>
            <a:off x="8248650" y="361950"/>
            <a:ext cx="1333500" cy="180975"/>
          </a:xfrm>
          <a:prstGeom prst="rect">
            <a:avLst/>
          </a:prstGeom>
          <a:solidFill>
            <a:srgbClr val="404040">
              <a:alpha val="100000"/>
            </a:srgbClr>
          </a:solidFill>
        </p:spPr>
        <p:txBody>
          <a:bodyPr vert="horz" wrap="none"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Strictly Confidential</a:t>
            </a:r>
          </a:p>
        </p:txBody>
      </p:sp>
      <p:sp>
        <p:nvSpPr>
          <p:cNvPr id="3" name="テキスト ボックス 2"/>
          <p:cNvSpPr txBox="1"/>
          <p:nvPr/>
        </p:nvSpPr>
        <p:spPr>
          <a:xfrm>
            <a:off x="361950" y="371475"/>
            <a:ext cx="723900" cy="676275"/>
          </a:xfrm>
          <a:prstGeom prst="rect">
            <a:avLst/>
          </a:prstGeom>
          <a:solidFill>
            <a:srgbClr val="006659">
              <a:alpha val="100000"/>
            </a:srgbClr>
          </a:solidFill>
        </p:spPr>
        <p:txBody>
          <a:bodyPr vert="horz" lIns="91440" tIns="45720" rIns="91440" bIns="45720" rtlCol="0" anchor="ctr" anchorCtr="0">
            <a:noAutofit/>
          </a:bodyPr>
          <a:lstStyle/>
          <a:p>
            <a:pPr marL="0" marR="0" lvl="0" indent="0" algn="ctr" rtl="0" fontAlgn="ctr">
              <a:lnSpc>
                <a:spcPct val="100000"/>
              </a:lnSpc>
              <a:spcBef>
                <a:spcPts val="0"/>
              </a:spcBef>
              <a:spcAft>
                <a:spcPts val="0"/>
              </a:spcAft>
            </a:pPr>
            <a:r>
              <a:rPr lang="en-US" sz="3200" u="none" strike="noStrike" cap="none" spc="0">
                <a:solidFill>
                  <a:srgbClr val="FFFFFF">
                    <a:alpha val="100000"/>
                  </a:srgbClr>
                </a:solidFill>
                <a:latin typeface="游ゴシック"/>
              </a:rPr>
              <a:t>2</a:t>
            </a:r>
          </a:p>
        </p:txBody>
      </p:sp>
      <p:sp>
        <p:nvSpPr>
          <p:cNvPr id="4" name="テキスト ボックス 3"/>
          <p:cNvSpPr txBox="1"/>
          <p:nvPr/>
        </p:nvSpPr>
        <p:spPr>
          <a:xfrm>
            <a:off x="1295400" y="371475"/>
            <a:ext cx="7239000" cy="723900"/>
          </a:xfrm>
          <a:prstGeom prst="rect">
            <a:avLst/>
          </a:prstGeom>
          <a:no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2400" u="none" strike="noStrike" cap="none" spc="0">
                <a:solidFill>
                  <a:srgbClr val="000000">
                    <a:alpha val="100000"/>
                  </a:srgbClr>
                </a:solidFill>
                <a:latin typeface="游ゴシック"/>
              </a:rPr>
              <a:t>主要施設</a:t>
            </a:r>
          </a:p>
        </p:txBody>
      </p:sp>
      <p:graphicFrame>
        <p:nvGraphicFramePr>
          <p:cNvPr id="6" name="表 5"/>
          <p:cNvGraphicFramePr>
            <a:graphicFrameLocks noGrp="1"/>
          </p:cNvGraphicFramePr>
          <p:nvPr>
            <p:extLst>
              <p:ext uri="{D42A27DB-BD31-4B8C-83A1-F6EECF244321}">
                <p14:modId xmlns:p14="http://schemas.microsoft.com/office/powerpoint/2010/main" val="3452890788"/>
              </p:ext>
            </p:extLst>
          </p:nvPr>
        </p:nvGraphicFramePr>
        <p:xfrm>
          <a:off x="361950" y="1209674"/>
          <a:ext cx="9124378" cy="5088867"/>
        </p:xfrm>
        <a:graphic>
          <a:graphicData uri="http://schemas.openxmlformats.org/drawingml/2006/table">
            <a:tbl>
              <a:tblPr firstRow="1" bandRow="1"/>
              <a:tblGrid>
                <a:gridCol w="1412443">
                  <a:extLst>
                    <a:ext uri="{9D8B030D-6E8A-4147-A177-3AD203B41FA5}">
                      <a16:colId xmlns:a16="http://schemas.microsoft.com/office/drawing/2014/main" val="20000"/>
                    </a:ext>
                  </a:extLst>
                </a:gridCol>
                <a:gridCol w="1101705">
                  <a:extLst>
                    <a:ext uri="{9D8B030D-6E8A-4147-A177-3AD203B41FA5}">
                      <a16:colId xmlns:a16="http://schemas.microsoft.com/office/drawing/2014/main" val="20001"/>
                    </a:ext>
                  </a:extLst>
                </a:gridCol>
                <a:gridCol w="1101705">
                  <a:extLst>
                    <a:ext uri="{9D8B030D-6E8A-4147-A177-3AD203B41FA5}">
                      <a16:colId xmlns:a16="http://schemas.microsoft.com/office/drawing/2014/main" val="20002"/>
                    </a:ext>
                  </a:extLst>
                </a:gridCol>
                <a:gridCol w="1101705">
                  <a:extLst>
                    <a:ext uri="{9D8B030D-6E8A-4147-A177-3AD203B41FA5}">
                      <a16:colId xmlns:a16="http://schemas.microsoft.com/office/drawing/2014/main" val="20003"/>
                    </a:ext>
                  </a:extLst>
                </a:gridCol>
                <a:gridCol w="1101705">
                  <a:extLst>
                    <a:ext uri="{9D8B030D-6E8A-4147-A177-3AD203B41FA5}">
                      <a16:colId xmlns:a16="http://schemas.microsoft.com/office/drawing/2014/main" val="20004"/>
                    </a:ext>
                  </a:extLst>
                </a:gridCol>
                <a:gridCol w="1101705">
                  <a:extLst>
                    <a:ext uri="{9D8B030D-6E8A-4147-A177-3AD203B41FA5}">
                      <a16:colId xmlns:a16="http://schemas.microsoft.com/office/drawing/2014/main" val="20005"/>
                    </a:ext>
                  </a:extLst>
                </a:gridCol>
                <a:gridCol w="1101705">
                  <a:extLst>
                    <a:ext uri="{9D8B030D-6E8A-4147-A177-3AD203B41FA5}">
                      <a16:colId xmlns:a16="http://schemas.microsoft.com/office/drawing/2014/main" val="20006"/>
                    </a:ext>
                  </a:extLst>
                </a:gridCol>
                <a:gridCol w="1101705">
                  <a:extLst>
                    <a:ext uri="{9D8B030D-6E8A-4147-A177-3AD203B41FA5}">
                      <a16:colId xmlns:a16="http://schemas.microsoft.com/office/drawing/2014/main" val="20007"/>
                    </a:ext>
                  </a:extLst>
                </a:gridCol>
              </a:tblGrid>
              <a:tr h="466453">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施設名</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UMISORA館</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MIZUMORI館</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波音日和</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用度倉庫</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従業員寮</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倉庫</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波音日和</a:t>
                      </a:r>
                      <a:r>
                        <a:rPr lang="en-US" sz="1200" u="none" strike="noStrike" cap="none" spc="0" dirty="0">
                          <a:solidFill>
                            <a:srgbClr val="000000">
                              <a:alpha val="100000"/>
                            </a:srgbClr>
                          </a:solidFill>
                          <a:latin typeface="游ゴシック"/>
                        </a:rPr>
                        <a:t>　</a:t>
                      </a:r>
                    </a:p>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ボイラー機械室</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extLst>
                  <a:ext uri="{0D108BD9-81ED-4DB2-BD59-A6C34878D82A}">
                    <a16:rowId xmlns:a16="http://schemas.microsoft.com/office/drawing/2014/main" val="10000"/>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用途</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ホテル</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ホテル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ホテル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倉庫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共同住宅</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倉庫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1"/>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建築年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1965（S40）年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1993（H05）年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2018（H30）年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1993（H05）年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1993（H05）年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1994（H06）年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2018（H30）年</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2"/>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延床面積</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2454.81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5494.84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1394.34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206.40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499.04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139.44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22.52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3"/>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階数（地上）</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4階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5階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2階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2階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2階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1階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4"/>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階数（地下）</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7">
                  <a:txBody>
                    <a:bodyPr/>
                    <a:lstStyle/>
                    <a:p>
                      <a:pPr marL="0" marR="0" lvl="0" indent="0" algn="ctr" rtl="0" fontAlgn="ctr">
                        <a:lnSpc>
                          <a:spcPct val="100000"/>
                        </a:lnSpc>
                        <a:spcBef>
                          <a:spcPts val="0"/>
                        </a:spcBef>
                        <a:spcAft>
                          <a:spcPts val="0"/>
                        </a:spcAft>
                      </a:pPr>
                      <a:r>
                        <a:rPr lang="ja-JP" altLang="en-US" sz="1200" u="none" strike="noStrike" cap="none" spc="0" dirty="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0階</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5"/>
                  </a:ext>
                </a:extLst>
              </a:tr>
              <a:tr h="466453">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主構造</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RC造</a:t>
                      </a:r>
                      <a:r>
                        <a:rPr lang="en-US" sz="1200" u="none" strike="noStrike" cap="none" spc="0" dirty="0">
                          <a:solidFill>
                            <a:srgbClr val="000000">
                              <a:alpha val="100000"/>
                            </a:srgbClr>
                          </a:solidFill>
                          <a:latin typeface="游ゴシック"/>
                        </a:rPr>
                        <a:t>　</a:t>
                      </a:r>
                    </a:p>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a:t>
                      </a:r>
                      <a:r>
                        <a:rPr lang="en-US" sz="1200" u="none" strike="noStrike" cap="none" spc="0" dirty="0" err="1">
                          <a:solidFill>
                            <a:srgbClr val="000000">
                              <a:alpha val="100000"/>
                            </a:srgbClr>
                          </a:solidFill>
                          <a:latin typeface="游ゴシック"/>
                        </a:rPr>
                        <a:t>一部S造</a:t>
                      </a:r>
                      <a:r>
                        <a:rPr lang="en-US" sz="12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RC造</a:t>
                      </a:r>
                      <a:r>
                        <a:rPr lang="en-US" sz="1200" u="none" strike="noStrike" cap="none" spc="0" dirty="0">
                          <a:solidFill>
                            <a:srgbClr val="000000">
                              <a:alpha val="100000"/>
                            </a:srgbClr>
                          </a:solidFill>
                          <a:latin typeface="游ゴシック"/>
                        </a:rPr>
                        <a:t>　</a:t>
                      </a:r>
                    </a:p>
                    <a:p>
                      <a:pPr marL="0" marR="0" lvl="0" indent="0" algn="ctr" rtl="0" fontAlgn="ctr">
                        <a:lnSpc>
                          <a:spcPct val="100000"/>
                        </a:lnSpc>
                        <a:spcBef>
                          <a:spcPts val="0"/>
                        </a:spcBef>
                        <a:spcAft>
                          <a:spcPts val="0"/>
                        </a:spcAft>
                      </a:pPr>
                      <a:r>
                        <a:rPr lang="en-US" sz="1200" u="none" strike="noStrike" cap="none" spc="0" dirty="0">
                          <a:solidFill>
                            <a:srgbClr val="000000">
                              <a:alpha val="100000"/>
                            </a:srgbClr>
                          </a:solidFill>
                          <a:latin typeface="游ゴシック"/>
                        </a:rPr>
                        <a:t>（</a:t>
                      </a:r>
                      <a:r>
                        <a:rPr lang="en-US" sz="1200" u="none" strike="noStrike" cap="none" spc="0" dirty="0" err="1">
                          <a:solidFill>
                            <a:srgbClr val="000000">
                              <a:alpha val="100000"/>
                            </a:srgbClr>
                          </a:solidFill>
                          <a:latin typeface="游ゴシック"/>
                        </a:rPr>
                        <a:t>一部S造</a:t>
                      </a:r>
                      <a:r>
                        <a:rPr lang="en-US" sz="1200" u="none" strike="noStrike" cap="none" spc="0" dirty="0">
                          <a:solidFill>
                            <a:srgbClr val="000000">
                              <a:alpha val="100000"/>
                            </a:srgbClr>
                          </a:solidFill>
                          <a:latin typeface="游ゴシック"/>
                        </a:rPr>
                        <a:t>）</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RC造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S造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木造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S造</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RC造</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09"/>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外壁</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コンクリート</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ガルバリウム</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サイディング</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サイディング</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0"/>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屋根</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コンクリート</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コンクリート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コンクリート</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ガルバリウム</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コロニアル</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ガルバリウム</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コンクリート</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1"/>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屋根の形状</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chemeClr val="tx1"/>
                          </a:solidFill>
                          <a:latin typeface="游ゴシック"/>
                        </a:rPr>
                        <a:t>陸屋根</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その他(切褄)</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陸屋根</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2"/>
                  </a:ext>
                </a:extLst>
              </a:tr>
              <a:tr h="466453">
                <a:tc>
                  <a:txBody>
                    <a:bodyPr/>
                    <a:lstStyle/>
                    <a:p>
                      <a:pPr marL="0" marR="0" lvl="0" indent="0" algn="ctr" rtl="0" fontAlgn="ctr">
                        <a:lnSpc>
                          <a:spcPct val="100000"/>
                        </a:lnSpc>
                        <a:spcBef>
                          <a:spcPts val="0"/>
                        </a:spcBef>
                        <a:spcAft>
                          <a:spcPts val="0"/>
                        </a:spcAft>
                      </a:pPr>
                      <a:r>
                        <a:rPr lang="en-US" sz="1000" u="none" strike="noStrike" cap="none" spc="0" dirty="0">
                          <a:solidFill>
                            <a:schemeClr val="tx1"/>
                          </a:solidFill>
                          <a:latin typeface="游ゴシック"/>
                        </a:rPr>
                        <a:t>（</a:t>
                      </a:r>
                      <a:r>
                        <a:rPr lang="en-US" sz="1000" u="none" strike="noStrike" cap="none" spc="0" dirty="0" err="1">
                          <a:solidFill>
                            <a:schemeClr val="tx1"/>
                          </a:solidFill>
                          <a:latin typeface="游ゴシック"/>
                        </a:rPr>
                        <a:t>谷型・鋸型の場合）</a:t>
                      </a:r>
                      <a:r>
                        <a:rPr lang="en-US" sz="1200" u="none" strike="noStrike" cap="none" spc="0" dirty="0" err="1">
                          <a:solidFill>
                            <a:schemeClr val="tx1"/>
                          </a:solidFill>
                          <a:latin typeface="游ゴシック"/>
                        </a:rPr>
                        <a:t>排水溝の有無</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gridSpan="7">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非該当</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hMerge="1">
                  <a:txBody>
                    <a:bodyPr/>
                    <a:lstStyle/>
                    <a:p>
                      <a:pPr marL="0" marR="0" lvl="0" indent="0" algn="ctr" rtl="0" fontAlgn="ctr">
                        <a:lnSpc>
                          <a:spcPct val="100000"/>
                        </a:lnSpc>
                        <a:spcBef>
                          <a:spcPts val="0"/>
                        </a:spcBef>
                        <a:spcAft>
                          <a:spcPts val="0"/>
                        </a:spcAft>
                      </a:pPr>
                      <a:endParaRPr lang="en-US" sz="1200" u="none" strike="noStrike" cap="none" spc="0" dirty="0">
                        <a:solidFill>
                          <a:srgbClr val="0070C0"/>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3"/>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屋根の防水シート</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chemeClr val="tx1"/>
                          </a:solidFill>
                          <a:latin typeface="游ゴシック"/>
                        </a:rPr>
                        <a:t> </a:t>
                      </a:r>
                      <a:r>
                        <a:rPr lang="ja-JP" altLang="en-US" sz="1200" u="none" strike="noStrike" cap="none" spc="0" dirty="0">
                          <a:solidFill>
                            <a:schemeClr val="tx1"/>
                          </a:solidFill>
                          <a:latin typeface="游ゴシック"/>
                        </a:rPr>
                        <a:t>あり</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一部あり</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chemeClr val="tx1"/>
                          </a:solidFill>
                          <a:latin typeface="游ゴシック"/>
                        </a:rPr>
                        <a:t> </a:t>
                      </a:r>
                      <a:r>
                        <a:rPr lang="ja-JP" altLang="en-US" sz="1200" u="none" strike="noStrike" cap="none" spc="0" dirty="0">
                          <a:solidFill>
                            <a:schemeClr val="tx1"/>
                          </a:solidFill>
                          <a:latin typeface="游ゴシック"/>
                        </a:rPr>
                        <a:t>あり</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なし</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なし</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4"/>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chemeClr val="tx1"/>
                          </a:solidFill>
                          <a:latin typeface="游ゴシック"/>
                        </a:rPr>
                        <a:t>防水シート更新予定</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あり</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a:solidFill>
                            <a:schemeClr val="tx1"/>
                          </a:solidFill>
                          <a:latin typeface="游ゴシック"/>
                        </a:rPr>
                        <a:t> </a:t>
                      </a:r>
                      <a:r>
                        <a:rPr lang="ja-JP" altLang="en-US" sz="1200" u="none" strike="noStrike" cap="none" spc="0" dirty="0">
                          <a:solidFill>
                            <a:schemeClr val="tx1"/>
                          </a:solidFill>
                          <a:latin typeface="游ゴシック"/>
                        </a:rPr>
                        <a:t>あり</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あり</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ja-JP" altLang="en-US" sz="1200" u="none" strike="noStrike" cap="none" spc="0" dirty="0">
                          <a:solidFill>
                            <a:schemeClr val="tx1"/>
                          </a:solidFill>
                          <a:latin typeface="游ゴシック"/>
                        </a:rPr>
                        <a:t>非該当</a:t>
                      </a:r>
                      <a:endParaRPr lang="en-US"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chemeClr val="tx1"/>
                          </a:solidFill>
                          <a:latin typeface="游ゴシック"/>
                        </a:rPr>
                        <a:t>非該当</a:t>
                      </a:r>
                      <a:endParaRPr lang="en-US" altLang="ja-JP"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chemeClr val="tx1"/>
                          </a:solidFill>
                          <a:latin typeface="游ゴシック"/>
                        </a:rPr>
                        <a:t>非該当</a:t>
                      </a:r>
                      <a:endParaRPr lang="en-US" altLang="ja-JP" sz="1200" u="none" strike="noStrike" cap="none" spc="0" dirty="0">
                        <a:solidFill>
                          <a:schemeClr val="tx1"/>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u="none" strike="noStrike" cap="none" spc="0" dirty="0">
                          <a:solidFill>
                            <a:schemeClr val="tx1"/>
                          </a:solidFill>
                          <a:latin typeface="游ゴシック"/>
                        </a:rPr>
                        <a:t>非該当</a:t>
                      </a:r>
                      <a:r>
                        <a:rPr lang="en-US" sz="1200" u="none" strike="noStrike" cap="none" spc="0" dirty="0">
                          <a:solidFill>
                            <a:schemeClr val="tx1"/>
                          </a:solidFill>
                          <a:latin typeface="游ゴシック"/>
                        </a:rPr>
                        <a:t> </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5"/>
                  </a:ext>
                </a:extLst>
              </a:tr>
              <a:tr h="26173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止水板（金属製）</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あり</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7"/>
                  </a:ext>
                </a:extLst>
              </a:tr>
              <a:tr h="261739">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土嚢・止水シート等</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なし</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marL="0" marR="0" lvl="0" indent="0" algn="ctr" rtl="0" fontAlgn="ctr">
                        <a:lnSpc>
                          <a:spcPct val="100000"/>
                        </a:lnSpc>
                        <a:spcBef>
                          <a:spcPts val="0"/>
                        </a:spcBef>
                        <a:spcAft>
                          <a:spcPts val="0"/>
                        </a:spcAft>
                      </a:pPr>
                      <a:r>
                        <a:rPr lang="en-US" sz="1200" u="none" strike="noStrike" cap="none" spc="0" dirty="0" err="1">
                          <a:solidFill>
                            <a:srgbClr val="000000">
                              <a:alpha val="100000"/>
                            </a:srgbClr>
                          </a:solidFill>
                          <a:latin typeface="游ゴシック"/>
                        </a:rPr>
                        <a:t>なし</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8"/>
                  </a:ext>
                </a:extLst>
              </a:tr>
              <a:tr h="415409">
                <a:tc>
                  <a:txBody>
                    <a:bodyPr/>
                    <a:lstStyle/>
                    <a:p>
                      <a:pPr marL="0" marR="0" lvl="0" indent="0" algn="ctr" rtl="0" fontAlgn="ctr">
                        <a:lnSpc>
                          <a:spcPct val="100000"/>
                        </a:lnSpc>
                        <a:spcBef>
                          <a:spcPts val="0"/>
                        </a:spcBef>
                        <a:spcAft>
                          <a:spcPts val="0"/>
                        </a:spcAft>
                      </a:pPr>
                      <a:r>
                        <a:rPr lang="en-US" sz="1200" u="none" strike="noStrike" cap="none" spc="0">
                          <a:solidFill>
                            <a:srgbClr val="000000">
                              <a:alpha val="100000"/>
                            </a:srgbClr>
                          </a:solidFill>
                          <a:latin typeface="游ゴシック"/>
                        </a:rPr>
                        <a:t>建物の状態</a:t>
                      </a: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CCE0DE">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良好</a:t>
                      </a:r>
                      <a:endParaRPr lang="en-US" sz="1200" u="none" strike="noStrike" cap="none" spc="0" dirty="0">
                        <a:solidFill>
                          <a:srgbClr val="000000">
                            <a:alpha val="100000"/>
                          </a:srgbClr>
                        </a:solidFill>
                        <a:latin typeface="游ゴシック"/>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en-US" sz="1200" dirty="0">
                          <a:solidFill>
                            <a:srgbClr val="000000"/>
                          </a:solidFill>
                          <a:effectLst/>
                          <a:latin typeface="游ゴシック" panose="020B0400000000000000" pitchFamily="50" charset="-128"/>
                          <a:ea typeface="+mn-ea"/>
                          <a:cs typeface="Arial" panose="020B0604020202020204" pitchFamily="34" charset="0"/>
                        </a:rPr>
                        <a:t>修繕中</a:t>
                      </a:r>
                      <a:r>
                        <a:rPr lang="en-US" altLang="ja-JP" sz="1200" dirty="0">
                          <a:solidFill>
                            <a:srgbClr val="000000"/>
                          </a:solidFill>
                          <a:effectLst/>
                          <a:latin typeface="游ゴシック" panose="020B0400000000000000" pitchFamily="50" charset="-128"/>
                          <a:ea typeface="+mn-ea"/>
                          <a:cs typeface="Arial" panose="020B0604020202020204" pitchFamily="34" charset="0"/>
                        </a:rPr>
                        <a:t>(2025/5/15</a:t>
                      </a:r>
                    </a:p>
                    <a:p>
                      <a:pPr algn="ctr">
                        <a:lnSpc>
                          <a:spcPct val="100000"/>
                        </a:lnSpc>
                      </a:pPr>
                      <a:r>
                        <a:rPr lang="ja-JP" altLang="en-US" sz="1200" dirty="0">
                          <a:solidFill>
                            <a:srgbClr val="000000"/>
                          </a:solidFill>
                          <a:effectLst/>
                          <a:latin typeface="游ゴシック" panose="020B0400000000000000" pitchFamily="50" charset="-128"/>
                          <a:ea typeface="+mn-ea"/>
                          <a:cs typeface="Arial" panose="020B0604020202020204" pitchFamily="34" charset="0"/>
                        </a:rPr>
                        <a:t>時点</a:t>
                      </a:r>
                      <a:r>
                        <a:rPr lang="en-US" altLang="ja-JP" sz="1200" dirty="0">
                          <a:solidFill>
                            <a:srgbClr val="000000"/>
                          </a:solidFill>
                          <a:effectLst/>
                          <a:latin typeface="游ゴシック" panose="020B0400000000000000" pitchFamily="50" charset="-128"/>
                          <a:ea typeface="+mn-ea"/>
                          <a:cs typeface="Arial" panose="020B0604020202020204" pitchFamily="34" charset="0"/>
                        </a:rPr>
                        <a:t>)</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ja-JP" sz="1200" dirty="0">
                          <a:solidFill>
                            <a:srgbClr val="000000"/>
                          </a:solidFill>
                          <a:effectLst/>
                          <a:latin typeface="游ゴシック" panose="020B0400000000000000" pitchFamily="50" charset="-128"/>
                          <a:ea typeface="+mn-ea"/>
                          <a:cs typeface="Arial" panose="020B0604020202020204" pitchFamily="34" charset="0"/>
                        </a:rPr>
                        <a:t>不良</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en-US" sz="1200" dirty="0">
                          <a:solidFill>
                            <a:srgbClr val="000000"/>
                          </a:solidFill>
                          <a:effectLst/>
                          <a:latin typeface="游ゴシック" panose="020B0400000000000000" pitchFamily="50" charset="-128"/>
                          <a:ea typeface="+mn-ea"/>
                          <a:cs typeface="Arial" panose="020B0604020202020204" pitchFamily="34"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tc>
                  <a:txBody>
                    <a:bodyPr/>
                    <a:lstStyle/>
                    <a:p>
                      <a:pPr algn="ctr">
                        <a:lnSpc>
                          <a:spcPct val="100000"/>
                        </a:lnSpc>
                      </a:pPr>
                      <a:r>
                        <a:rPr lang="ja-JP" altLang="en-US" sz="1200" dirty="0">
                          <a:effectLst/>
                          <a:latin typeface="游ゴシック" panose="020B0400000000000000" pitchFamily="50" charset="-128"/>
                          <a:ea typeface="+mn-ea"/>
                          <a:cs typeface="Times New Roman" panose="02020603050405020304" pitchFamily="18" charset="0"/>
                        </a:rPr>
                        <a:t>普通</a:t>
                      </a:r>
                      <a:endParaRPr lang="ja-JP" altLang="ja-JP" sz="1200" dirty="0">
                        <a:effectLst/>
                        <a:latin typeface="游ゴシック" panose="020B0400000000000000" pitchFamily="50" charset="-128"/>
                        <a:ea typeface="+mn-ea"/>
                        <a:cs typeface="Times New Roman" panose="02020603050405020304" pitchFamily="18" charset="0"/>
                      </a:endParaRPr>
                    </a:p>
                  </a:txBody>
                  <a:tcPr marL="0" marR="0" marT="0" marB="0" anchor="ctr">
                    <a:lnL w="12700" cap="flat" cmpd="sng" algn="ctr">
                      <a:solidFill>
                        <a:srgbClr val="BFBFBF">
                          <a:alpha val="100000"/>
                        </a:srgbClr>
                      </a:solidFill>
                      <a:prstDash val="solid"/>
                      <a:round/>
                      <a:headEnd type="none" w="med" len="med"/>
                      <a:tailEnd type="none" w="med" len="med"/>
                    </a:lnL>
                    <a:lnR w="12700" cap="flat" cmpd="sng" algn="ctr">
                      <a:solidFill>
                        <a:srgbClr val="BFBFBF">
                          <a:alpha val="100000"/>
                        </a:srgbClr>
                      </a:solidFill>
                      <a:prstDash val="solid"/>
                      <a:round/>
                      <a:headEnd type="none" w="med" len="med"/>
                      <a:tailEnd type="none" w="med" len="med"/>
                    </a:lnR>
                    <a:lnT w="12700" cap="flat" cmpd="sng" algn="ctr">
                      <a:solidFill>
                        <a:srgbClr val="BFBFBF">
                          <a:alpha val="100000"/>
                        </a:srgbClr>
                      </a:solidFill>
                      <a:prstDash val="solid"/>
                      <a:round/>
                      <a:headEnd type="none" w="med" len="med"/>
                      <a:tailEnd type="none" w="med" len="med"/>
                    </a:lnT>
                    <a:lnB w="12700" cap="flat" cmpd="sng" algn="ctr">
                      <a:solidFill>
                        <a:srgbClr val="BFBFBF">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FFFFFF">
                        <a:alpha val="100000"/>
                      </a:srgbClr>
                    </a:solidFill>
                  </a:tcPr>
                </a:tc>
                <a:extLst>
                  <a:ext uri="{0D108BD9-81ED-4DB2-BD59-A6C34878D82A}">
                    <a16:rowId xmlns:a16="http://schemas.microsoft.com/office/drawing/2014/main" val="10019"/>
                  </a:ext>
                </a:extLst>
              </a:tr>
            </a:tbl>
          </a:graphicData>
        </a:graphic>
      </p:graphicFrame>
      <p:sp>
        <p:nvSpPr>
          <p:cNvPr id="8" name="テキスト ボックス 7">
            <a:extLst>
              <a:ext uri="{FF2B5EF4-FFF2-40B4-BE49-F238E27FC236}">
                <a16:creationId xmlns:a16="http://schemas.microsoft.com/office/drawing/2014/main" id="{A559A7EB-D009-4B12-85C9-E6BC1A613EE6}"/>
              </a:ext>
            </a:extLst>
          </p:cNvPr>
          <p:cNvSpPr txBox="1"/>
          <p:nvPr/>
        </p:nvSpPr>
        <p:spPr>
          <a:xfrm>
            <a:off x="361950" y="6531818"/>
            <a:ext cx="9220200" cy="209550"/>
          </a:xfrm>
          <a:prstGeom prst="rect">
            <a:avLst/>
          </a:prstGeom>
          <a:solidFill>
            <a:srgbClr val="006659">
              <a:alpha val="100000"/>
            </a:srgbClr>
          </a:solidFill>
        </p:spPr>
        <p:txBody>
          <a:bodyPr vert="horz" lIns="91440" tIns="45720" rIns="91440" bIns="45720" rtlCol="0" anchor="ctr" anchorCtr="0">
            <a:noAutofit/>
          </a:bodyPr>
          <a:lstStyle/>
          <a:p>
            <a:pPr marL="47625" marR="0" lvl="0" indent="0" algn="l" rtl="0" fontAlgn="ctr">
              <a:lnSpc>
                <a:spcPct val="100000"/>
              </a:lnSpc>
              <a:spcBef>
                <a:spcPts val="0"/>
              </a:spcBef>
              <a:spcAft>
                <a:spcPts val="0"/>
              </a:spcAft>
            </a:pPr>
            <a:r>
              <a:rPr lang="en-US" sz="1000" u="none" strike="noStrike" cap="none" spc="0">
                <a:solidFill>
                  <a:srgbClr val="FFFFFF">
                    <a:alpha val="100000"/>
                  </a:srgbClr>
                </a:solidFill>
                <a:latin typeface="游ゴシック"/>
              </a:rPr>
              <a:t>© MS&amp;AD InterRisk Research &amp; Consulting, Inc.</a:t>
            </a:r>
          </a:p>
        </p:txBody>
      </p:sp>
      <p:sp>
        <p:nvSpPr>
          <p:cNvPr id="9" name="スライド番号プレースホルダー 5">
            <a:extLst>
              <a:ext uri="{FF2B5EF4-FFF2-40B4-BE49-F238E27FC236}">
                <a16:creationId xmlns:a16="http://schemas.microsoft.com/office/drawing/2014/main" id="{37E79A50-01D0-4961-AB87-C55BDE7C6EDC}"/>
              </a:ext>
            </a:extLst>
          </p:cNvPr>
          <p:cNvSpPr txBox="1">
            <a:spLocks/>
          </p:cNvSpPr>
          <p:nvPr/>
        </p:nvSpPr>
        <p:spPr>
          <a:xfrm>
            <a:off x="9172177" y="6453336"/>
            <a:ext cx="461667" cy="268288"/>
          </a:xfrm>
          <a:prstGeom prst="rect">
            <a:avLst/>
          </a:prstGeom>
        </p:spPr>
        <p:txBody>
          <a:bodyPr lIns="0" tIns="0" rIns="0" bIns="0" anchor="b"/>
          <a:lstStyle>
            <a:defPPr>
              <a:defRPr lang="fr-FR"/>
            </a:defPPr>
            <a:lvl1pPr marL="0" algn="r" defTabSz="914400" rtl="0" eaLnBrk="1" fontAlgn="auto" latinLnBrk="0" hangingPunct="1">
              <a:spcBef>
                <a:spcPts val="0"/>
              </a:spcBef>
              <a:spcAft>
                <a:spcPts val="0"/>
              </a:spcAft>
              <a:defRPr lang="ja-JP" altLang="en-US" sz="1199" kern="1200">
                <a:solidFill>
                  <a:srgbClr val="414243"/>
                </a:solidFill>
                <a:latin typeface="Arial" pitchFamily="34" charset="0"/>
                <a:ea typeface="ＭＳ Ｐゴシック"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987C2D-0993-D24A-8F17-67855EAE4BDA}" type="slidenum">
              <a:rPr kumimoji="1" lang="en-US" altLang="ja-JP" smtClean="0">
                <a:solidFill>
                  <a:schemeClr val="bg1"/>
                </a:solidFill>
                <a:latin typeface="游ゴシック" panose="020B0400000000000000" pitchFamily="50" charset="-128"/>
                <a:ea typeface="游ゴシック" panose="020B0400000000000000" pitchFamily="50" charset="-128"/>
              </a:rPr>
              <a:pPr algn="ctr"/>
              <a:t>9</a:t>
            </a:fld>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Tree>
  </p:cSld>
  <p:clrMapOvr>
    <a:masterClrMapping/>
  </p:clrMapOvr>
</p:sld>
</file>

<file path=ppt/theme/theme1.xml><?xml version="1.0" encoding="utf-8"?>
<a:theme xmlns:a="http://schemas.openxmlformats.org/drawingml/2006/main" name="Theme46">
  <a:themeElements>
    <a:clrScheme name="Theme46">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eme46">
      <a:majorFont>
        <a:latin typeface="Calibri"/>
        <a:ea typeface=""/>
        <a:cs typeface=""/>
        <a:font script="Jpan" typeface="游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游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4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2408</TotalTime>
  <Words>5654</Words>
  <Application>Microsoft Office PowerPoint</Application>
  <PresentationFormat>ユーザー設定</PresentationFormat>
  <Paragraphs>821</Paragraphs>
  <Slides>39</Slides>
  <Notes>0</Notes>
  <HiddenSlides>0</HiddenSlides>
  <MMClips>0</MMClips>
  <ScaleCrop>false</ScaleCrop>
  <HeadingPairs>
    <vt:vector size="8" baseType="variant">
      <vt:variant>
        <vt:lpstr>使用されているフォント</vt:lpstr>
      </vt:variant>
      <vt:variant>
        <vt:i4>6</vt:i4>
      </vt:variant>
      <vt:variant>
        <vt:lpstr>テーマ</vt:lpstr>
      </vt:variant>
      <vt:variant>
        <vt:i4>1</vt:i4>
      </vt:variant>
      <vt:variant>
        <vt:lpstr>埋め込まれた OLE サーバー</vt:lpstr>
      </vt:variant>
      <vt:variant>
        <vt:i4>1</vt:i4>
      </vt:variant>
      <vt:variant>
        <vt:lpstr>スライド タイトル</vt:lpstr>
      </vt:variant>
      <vt:variant>
        <vt:i4>39</vt:i4>
      </vt:variant>
    </vt:vector>
  </HeadingPairs>
  <TitlesOfParts>
    <vt:vector size="47" baseType="lpstr">
      <vt:lpstr>HG丸ｺﾞｼｯｸM-PRO</vt:lpstr>
      <vt:lpstr>メイリオ</vt:lpstr>
      <vt:lpstr>游ゴシック</vt:lpstr>
      <vt:lpstr>Arial</vt:lpstr>
      <vt:lpstr>Century</vt:lpstr>
      <vt:lpstr>Wingdings</vt:lpstr>
      <vt:lpstr>Theme46</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Unknown Creator</dc:creator>
  <cp:keywords/>
  <dc:description/>
  <cp:lastModifiedBy>ito ryuhei</cp:lastModifiedBy>
  <cp:revision>135</cp:revision>
  <dcterms:created xsi:type="dcterms:W3CDTF">2024-08-28T04:25:11Z</dcterms:created>
  <dcterms:modified xsi:type="dcterms:W3CDTF">2026-01-12T11:32:14Z</dcterms:modified>
  <cp:category/>
  <cp:contentStatus/>
</cp:coreProperties>
</file>